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Open Sans Extra Bold" charset="1" panose="020B0906030804020204"/>
      <p:regular r:id="rId17"/>
    </p:embeddedFont>
    <p:embeddedFont>
      <p:font typeface="Poppins" charset="1" panose="00000500000000000000"/>
      <p:regular r:id="rId18"/>
    </p:embeddedFont>
    <p:embeddedFont>
      <p:font typeface="Poppins Bold" charset="1" panose="000008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14" Target="../media/image37.png" Type="http://schemas.openxmlformats.org/officeDocument/2006/relationships/image"/><Relationship Id="rId15" Target="../media/image38.svg" Type="http://schemas.openxmlformats.org/officeDocument/2006/relationships/image"/><Relationship Id="rId16" Target="../media/image39.png" Type="http://schemas.openxmlformats.org/officeDocument/2006/relationships/image"/><Relationship Id="rId17" Target="../media/image40.svg" Type="http://schemas.openxmlformats.org/officeDocument/2006/relationships/image"/><Relationship Id="rId18" Target="../media/image41.png" Type="http://schemas.openxmlformats.org/officeDocument/2006/relationships/image"/><Relationship Id="rId19" Target="../media/image42.svg" Type="http://schemas.openxmlformats.org/officeDocument/2006/relationships/image"/><Relationship Id="rId2" Target="../media/image25.png" Type="http://schemas.openxmlformats.org/officeDocument/2006/relationships/image"/><Relationship Id="rId20" Target="../media/image43.png" Type="http://schemas.openxmlformats.org/officeDocument/2006/relationships/image"/><Relationship Id="rId21" Target="../media/image44.svg" Type="http://schemas.openxmlformats.org/officeDocument/2006/relationships/image"/><Relationship Id="rId22" Target="../media/image45.png" Type="http://schemas.openxmlformats.org/officeDocument/2006/relationships/image"/><Relationship Id="rId23" Target="../media/image46.svg" Type="http://schemas.openxmlformats.org/officeDocument/2006/relationships/image"/><Relationship Id="rId24" Target="../media/image47.png" Type="http://schemas.openxmlformats.org/officeDocument/2006/relationships/image"/><Relationship Id="rId25" Target="../media/image48.svg" Type="http://schemas.openxmlformats.org/officeDocument/2006/relationships/image"/><Relationship Id="rId26" Target="../media/image49.png" Type="http://schemas.openxmlformats.org/officeDocument/2006/relationships/image"/><Relationship Id="rId27" Target="../media/image50.svg" Type="http://schemas.openxmlformats.org/officeDocument/2006/relationships/image"/><Relationship Id="rId28" Target="../media/image51.png" Type="http://schemas.openxmlformats.org/officeDocument/2006/relationships/image"/><Relationship Id="rId29" Target="../media/image52.svg" Type="http://schemas.openxmlformats.org/officeDocument/2006/relationships/image"/><Relationship Id="rId3" Target="../media/image26.svg" Type="http://schemas.openxmlformats.org/officeDocument/2006/relationships/image"/><Relationship Id="rId30" Target="../media/image53.png" Type="http://schemas.openxmlformats.org/officeDocument/2006/relationships/image"/><Relationship Id="rId31" Target="../media/image54.svg" Type="http://schemas.openxmlformats.org/officeDocument/2006/relationships/image"/><Relationship Id="rId32" Target="../media/image55.png" Type="http://schemas.openxmlformats.org/officeDocument/2006/relationships/image"/><Relationship Id="rId33" Target="../media/image56.svg" Type="http://schemas.openxmlformats.org/officeDocument/2006/relationships/image"/><Relationship Id="rId34" Target="../media/image57.png" Type="http://schemas.openxmlformats.org/officeDocument/2006/relationships/image"/><Relationship Id="rId35" Target="../media/image58.svg" Type="http://schemas.openxmlformats.org/officeDocument/2006/relationships/image"/><Relationship Id="rId36" Target="../media/image59.png" Type="http://schemas.openxmlformats.org/officeDocument/2006/relationships/image"/><Relationship Id="rId37" Target="../media/image60.svg" Type="http://schemas.openxmlformats.org/officeDocument/2006/relationships/image"/><Relationship Id="rId38" Target="../media/image61.png" Type="http://schemas.openxmlformats.org/officeDocument/2006/relationships/image"/><Relationship Id="rId39" Target="../media/image62.svg" Type="http://schemas.openxmlformats.org/officeDocument/2006/relationships/image"/><Relationship Id="rId4" Target="../media/image27.png" Type="http://schemas.openxmlformats.org/officeDocument/2006/relationships/image"/><Relationship Id="rId40" Target="../media/image63.png" Type="http://schemas.openxmlformats.org/officeDocument/2006/relationships/image"/><Relationship Id="rId41" Target="../media/image64.svg" Type="http://schemas.openxmlformats.org/officeDocument/2006/relationships/image"/><Relationship Id="rId42" Target="../media/image65.png" Type="http://schemas.openxmlformats.org/officeDocument/2006/relationships/image"/><Relationship Id="rId43" Target="../media/image66.svg" Type="http://schemas.openxmlformats.org/officeDocument/2006/relationships/image"/><Relationship Id="rId44" Target="../media/image67.png" Type="http://schemas.openxmlformats.org/officeDocument/2006/relationships/image"/><Relationship Id="rId45" Target="../media/image68.svg" Type="http://schemas.openxmlformats.org/officeDocument/2006/relationships/image"/><Relationship Id="rId46" Target="../media/image69.png" Type="http://schemas.openxmlformats.org/officeDocument/2006/relationships/image"/><Relationship Id="rId47" Target="../media/image70.svg" Type="http://schemas.openxmlformats.org/officeDocument/2006/relationships/image"/><Relationship Id="rId48" Target="../media/image71.png" Type="http://schemas.openxmlformats.org/officeDocument/2006/relationships/image"/><Relationship Id="rId49" Target="../media/image72.svg" Type="http://schemas.openxmlformats.org/officeDocument/2006/relationships/image"/><Relationship Id="rId5" Target="../media/image28.svg" Type="http://schemas.openxmlformats.org/officeDocument/2006/relationships/image"/><Relationship Id="rId50" Target="../media/image73.png" Type="http://schemas.openxmlformats.org/officeDocument/2006/relationships/image"/><Relationship Id="rId51" Target="../media/image74.svg" Type="http://schemas.openxmlformats.org/officeDocument/2006/relationships/image"/><Relationship Id="rId52" Target="../media/image75.png" Type="http://schemas.openxmlformats.org/officeDocument/2006/relationships/image"/><Relationship Id="rId53" Target="../media/image76.svg" Type="http://schemas.openxmlformats.org/officeDocument/2006/relationships/image"/><Relationship Id="rId54" Target="../media/image77.png" Type="http://schemas.openxmlformats.org/officeDocument/2006/relationships/image"/><Relationship Id="rId55" Target="../media/image78.svg" Type="http://schemas.openxmlformats.org/officeDocument/2006/relationships/image"/><Relationship Id="rId56" Target="../media/image79.png" Type="http://schemas.openxmlformats.org/officeDocument/2006/relationships/image"/><Relationship Id="rId57" Target="../media/image80.svg" Type="http://schemas.openxmlformats.org/officeDocument/2006/relationships/image"/><Relationship Id="rId58" Target="../media/image81.png" Type="http://schemas.openxmlformats.org/officeDocument/2006/relationships/image"/><Relationship Id="rId59" Target="../media/image82.svg" Type="http://schemas.openxmlformats.org/officeDocument/2006/relationships/image"/><Relationship Id="rId6" Target="../media/image29.png" Type="http://schemas.openxmlformats.org/officeDocument/2006/relationships/image"/><Relationship Id="rId60" Target="../media/image83.png" Type="http://schemas.openxmlformats.org/officeDocument/2006/relationships/image"/><Relationship Id="rId61" Target="../media/image84.svg" Type="http://schemas.openxmlformats.org/officeDocument/2006/relationships/image"/><Relationship Id="rId62" Target="../media/image85.png" Type="http://schemas.openxmlformats.org/officeDocument/2006/relationships/image"/><Relationship Id="rId63" Target="../media/image86.svg" Type="http://schemas.openxmlformats.org/officeDocument/2006/relationships/image"/><Relationship Id="rId64" Target="../media/image87.png" Type="http://schemas.openxmlformats.org/officeDocument/2006/relationships/image"/><Relationship Id="rId65" Target="../media/image88.svg" Type="http://schemas.openxmlformats.org/officeDocument/2006/relationships/image"/><Relationship Id="rId66" Target="../media/image89.png" Type="http://schemas.openxmlformats.org/officeDocument/2006/relationships/image"/><Relationship Id="rId67" Target="../media/image90.svg" Type="http://schemas.openxmlformats.org/officeDocument/2006/relationships/image"/><Relationship Id="rId68" Target="../media/image91.png" Type="http://schemas.openxmlformats.org/officeDocument/2006/relationships/image"/><Relationship Id="rId69" Target="../media/image92.svg" Type="http://schemas.openxmlformats.org/officeDocument/2006/relationships/image"/><Relationship Id="rId7" Target="../media/image30.svg" Type="http://schemas.openxmlformats.org/officeDocument/2006/relationships/image"/><Relationship Id="rId70" Target="../media/image93.png" Type="http://schemas.openxmlformats.org/officeDocument/2006/relationships/image"/><Relationship Id="rId71" Target="../media/image94.svg" Type="http://schemas.openxmlformats.org/officeDocument/2006/relationships/image"/><Relationship Id="rId72" Target="../media/image95.png" Type="http://schemas.openxmlformats.org/officeDocument/2006/relationships/image"/><Relationship Id="rId73" Target="../media/image96.svg" Type="http://schemas.openxmlformats.org/officeDocument/2006/relationships/image"/><Relationship Id="rId74" Target="../media/image97.png" Type="http://schemas.openxmlformats.org/officeDocument/2006/relationships/image"/><Relationship Id="rId75" Target="../media/image98.svg" Type="http://schemas.openxmlformats.org/officeDocument/2006/relationships/image"/><Relationship Id="rId76" Target="../media/image99.png" Type="http://schemas.openxmlformats.org/officeDocument/2006/relationships/image"/><Relationship Id="rId77" Target="../media/image100.svg" Type="http://schemas.openxmlformats.org/officeDocument/2006/relationships/image"/><Relationship Id="rId78" Target="../media/image101.png" Type="http://schemas.openxmlformats.org/officeDocument/2006/relationships/image"/><Relationship Id="rId79" Target="../media/image102.svg" Type="http://schemas.openxmlformats.org/officeDocument/2006/relationships/image"/><Relationship Id="rId8" Target="../media/image31.png" Type="http://schemas.openxmlformats.org/officeDocument/2006/relationships/image"/><Relationship Id="rId80" Target="../media/image103.png" Type="http://schemas.openxmlformats.org/officeDocument/2006/relationships/image"/><Relationship Id="rId81" Target="../media/image104.svg" Type="http://schemas.openxmlformats.org/officeDocument/2006/relationships/image"/><Relationship Id="rId82" Target="../media/image105.png" Type="http://schemas.openxmlformats.org/officeDocument/2006/relationships/image"/><Relationship Id="rId83" Target="../media/image106.svg" Type="http://schemas.openxmlformats.org/officeDocument/2006/relationships/image"/><Relationship Id="rId84" Target="../media/image107.png" Type="http://schemas.openxmlformats.org/officeDocument/2006/relationships/image"/><Relationship Id="rId85" Target="../media/image108.svg" Type="http://schemas.openxmlformats.org/officeDocument/2006/relationships/image"/><Relationship Id="rId86" Target="../media/image109.png" Type="http://schemas.openxmlformats.org/officeDocument/2006/relationships/image"/><Relationship Id="rId87" Target="../media/image110.svg" Type="http://schemas.openxmlformats.org/officeDocument/2006/relationships/image"/><Relationship Id="rId88" Target="../media/image111.png" Type="http://schemas.openxmlformats.org/officeDocument/2006/relationships/image"/><Relationship Id="rId89" Target="../media/image112.svg" Type="http://schemas.openxmlformats.org/officeDocument/2006/relationships/image"/><Relationship Id="rId9" Target="../media/image32.svg" Type="http://schemas.openxmlformats.org/officeDocument/2006/relationships/image"/><Relationship Id="rId90" Target="../media/image113.png" Type="http://schemas.openxmlformats.org/officeDocument/2006/relationships/image"/><Relationship Id="rId91" Target="../media/image114.svg" Type="http://schemas.openxmlformats.org/officeDocument/2006/relationships/image"/><Relationship Id="rId92" Target="../media/image115.png" Type="http://schemas.openxmlformats.org/officeDocument/2006/relationships/image"/><Relationship Id="rId93" Target="../media/image116.svg" Type="http://schemas.openxmlformats.org/officeDocument/2006/relationships/image"/><Relationship Id="rId94" Target="../media/image117.png" Type="http://schemas.openxmlformats.org/officeDocument/2006/relationships/image"/><Relationship Id="rId95" Target="../media/image118.svg" Type="http://schemas.openxmlformats.org/officeDocument/2006/relationships/image"/><Relationship Id="rId96" Target="../media/image119.png" Type="http://schemas.openxmlformats.org/officeDocument/2006/relationships/image"/><Relationship Id="rId97" Target="../media/image120.svg" Type="http://schemas.openxmlformats.org/officeDocument/2006/relationships/image"/><Relationship Id="rId98" Target="../media/image121.png" Type="http://schemas.openxmlformats.org/officeDocument/2006/relationships/image"/><Relationship Id="rId99" Target="../media/image12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97502" y="5590237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07855" y="3038426"/>
            <a:ext cx="7182587" cy="382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9"/>
              </a:lnSpc>
            </a:pPr>
            <a:r>
              <a:rPr lang="en-US" sz="495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10 Prinsip Ekonomi</a:t>
            </a:r>
          </a:p>
          <a:p>
            <a:pPr algn="l">
              <a:lnSpc>
                <a:spcPts val="6939"/>
              </a:lnSpc>
            </a:pPr>
            <a:r>
              <a:rPr lang="en-US" sz="495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Rangkuman dari </a:t>
            </a:r>
          </a:p>
          <a:p>
            <a:pPr algn="l">
              <a:lnSpc>
                <a:spcPts val="6939"/>
              </a:lnSpc>
            </a:pPr>
            <a:r>
              <a:rPr lang="en-US" sz="495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N. Gregory Mankiw</a:t>
            </a:r>
          </a:p>
          <a:p>
            <a:pPr algn="l">
              <a:lnSpc>
                <a:spcPts val="9879"/>
              </a:lnSpc>
              <a:spcBef>
                <a:spcPct val="0"/>
              </a:spcBef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16420234" y="-1717598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47857" y="-643475"/>
            <a:ext cx="1286950" cy="128695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757394" y="7522582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07855" y="5881394"/>
            <a:ext cx="7366063" cy="501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5"/>
              </a:lnSpc>
              <a:spcBef>
                <a:spcPct val="0"/>
              </a:spcBef>
            </a:pPr>
            <a:r>
              <a:rPr lang="en-US" sz="2753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By: Putri Rifki Reisa 23240042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8573918" y="3143201"/>
            <a:ext cx="9146584" cy="5246370"/>
            <a:chOff x="0" y="0"/>
            <a:chExt cx="7981950" cy="45783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0" t="-3261" r="0" b="-3261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91235" y="981075"/>
            <a:ext cx="11385054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Prices Rise When the Government Prints Too Much Money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291235" y="1965555"/>
            <a:ext cx="10730286" cy="2342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9" indent="-205105" lvl="1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Inflasi: Pencetakan uang yang berlebihan m</a:t>
            </a:r>
            <a:r>
              <a:rPr lang="en-US" sz="1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enurunkan daya beli masyarakat.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</a:p>
          <a:p>
            <a:pPr algn="l" marL="410209" indent="-205105" lvl="1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Penghematan yang Berkurang: Inflasi mempengaruhi nilai uang yang ditabung.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</a:p>
          <a:p>
            <a:pPr algn="l" marL="410209" indent="-205105" lvl="1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Investasi yang Berkurang: Ketidakpastian inflasi dapat menghalangi perusahaan untuk berinvestasi.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AutoShape 4" id="4"/>
          <p:cNvSpPr/>
          <p:nvPr/>
        </p:nvSpPr>
        <p:spPr>
          <a:xfrm>
            <a:off x="2999763" y="4718038"/>
            <a:ext cx="1228847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3291235" y="5222863"/>
            <a:ext cx="9499129" cy="2009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Kesimpulan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  <a:p>
            <a:pPr algn="just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Pentingnya Prinsip Ekonomi: Memahami prinsip-prinsip ini membantu individu dan bisnis dalam pengambilan keputusan.</a:t>
            </a:r>
          </a:p>
          <a:p>
            <a:pPr algn="just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Aplikasi dalam Kehidupan Sehari-hari: Prinsip-prinsip ini dapat diterapkan dalam berbagai situasi ekonomi dan keuangan.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55089" y="8247738"/>
            <a:ext cx="704088" cy="896408"/>
          </a:xfrm>
          <a:custGeom>
            <a:avLst/>
            <a:gdLst/>
            <a:ahLst/>
            <a:cxnLst/>
            <a:rect r="r" b="b" t="t" l="l"/>
            <a:pathLst>
              <a:path h="896408" w="704088">
                <a:moveTo>
                  <a:pt x="0" y="0"/>
                </a:moveTo>
                <a:lnTo>
                  <a:pt x="704088" y="0"/>
                </a:lnTo>
                <a:lnTo>
                  <a:pt x="704088" y="896408"/>
                </a:lnTo>
                <a:lnTo>
                  <a:pt x="0" y="8964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21152" y="8196791"/>
            <a:ext cx="1043341" cy="1016784"/>
          </a:xfrm>
          <a:custGeom>
            <a:avLst/>
            <a:gdLst/>
            <a:ahLst/>
            <a:cxnLst/>
            <a:rect r="r" b="b" t="t" l="l"/>
            <a:pathLst>
              <a:path h="1016784" w="1043341">
                <a:moveTo>
                  <a:pt x="0" y="0"/>
                </a:moveTo>
                <a:lnTo>
                  <a:pt x="1043341" y="0"/>
                </a:lnTo>
                <a:lnTo>
                  <a:pt x="1043341" y="1016783"/>
                </a:lnTo>
                <a:lnTo>
                  <a:pt x="0" y="10167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02424" y="8230226"/>
            <a:ext cx="825844" cy="895886"/>
          </a:xfrm>
          <a:custGeom>
            <a:avLst/>
            <a:gdLst/>
            <a:ahLst/>
            <a:cxnLst/>
            <a:rect r="r" b="b" t="t" l="l"/>
            <a:pathLst>
              <a:path h="895886" w="825844">
                <a:moveTo>
                  <a:pt x="0" y="0"/>
                </a:moveTo>
                <a:lnTo>
                  <a:pt x="825844" y="0"/>
                </a:lnTo>
                <a:lnTo>
                  <a:pt x="825844" y="895886"/>
                </a:lnTo>
                <a:lnTo>
                  <a:pt x="0" y="8958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476583" y="8394737"/>
            <a:ext cx="801428" cy="735857"/>
          </a:xfrm>
          <a:custGeom>
            <a:avLst/>
            <a:gdLst/>
            <a:ahLst/>
            <a:cxnLst/>
            <a:rect r="r" b="b" t="t" l="l"/>
            <a:pathLst>
              <a:path h="735857" w="801428">
                <a:moveTo>
                  <a:pt x="0" y="0"/>
                </a:moveTo>
                <a:lnTo>
                  <a:pt x="801428" y="0"/>
                </a:lnTo>
                <a:lnTo>
                  <a:pt x="801428" y="735857"/>
                </a:lnTo>
                <a:lnTo>
                  <a:pt x="0" y="7358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52291" y="5608303"/>
            <a:ext cx="682965" cy="813054"/>
          </a:xfrm>
          <a:custGeom>
            <a:avLst/>
            <a:gdLst/>
            <a:ahLst/>
            <a:cxnLst/>
            <a:rect r="r" b="b" t="t" l="l"/>
            <a:pathLst>
              <a:path h="813054" w="682965">
                <a:moveTo>
                  <a:pt x="0" y="0"/>
                </a:moveTo>
                <a:lnTo>
                  <a:pt x="682965" y="0"/>
                </a:lnTo>
                <a:lnTo>
                  <a:pt x="682965" y="813054"/>
                </a:lnTo>
                <a:lnTo>
                  <a:pt x="0" y="8130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996000" y="4533662"/>
            <a:ext cx="795968" cy="706241"/>
          </a:xfrm>
          <a:custGeom>
            <a:avLst/>
            <a:gdLst/>
            <a:ahLst/>
            <a:cxnLst/>
            <a:rect r="r" b="b" t="t" l="l"/>
            <a:pathLst>
              <a:path h="706241" w="795968">
                <a:moveTo>
                  <a:pt x="0" y="0"/>
                </a:moveTo>
                <a:lnTo>
                  <a:pt x="795968" y="0"/>
                </a:lnTo>
                <a:lnTo>
                  <a:pt x="795968" y="706241"/>
                </a:lnTo>
                <a:lnTo>
                  <a:pt x="0" y="70624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418051" y="4486006"/>
            <a:ext cx="698242" cy="672851"/>
          </a:xfrm>
          <a:custGeom>
            <a:avLst/>
            <a:gdLst/>
            <a:ahLst/>
            <a:cxnLst/>
            <a:rect r="r" b="b" t="t" l="l"/>
            <a:pathLst>
              <a:path h="672851" w="698242">
                <a:moveTo>
                  <a:pt x="0" y="0"/>
                </a:moveTo>
                <a:lnTo>
                  <a:pt x="698241" y="0"/>
                </a:lnTo>
                <a:lnTo>
                  <a:pt x="698241" y="672851"/>
                </a:lnTo>
                <a:lnTo>
                  <a:pt x="0" y="67285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150242" y="5734112"/>
            <a:ext cx="775043" cy="868174"/>
          </a:xfrm>
          <a:custGeom>
            <a:avLst/>
            <a:gdLst/>
            <a:ahLst/>
            <a:cxnLst/>
            <a:rect r="r" b="b" t="t" l="l"/>
            <a:pathLst>
              <a:path h="868174" w="775043">
                <a:moveTo>
                  <a:pt x="0" y="0"/>
                </a:moveTo>
                <a:lnTo>
                  <a:pt x="775043" y="0"/>
                </a:lnTo>
                <a:lnTo>
                  <a:pt x="775043" y="868174"/>
                </a:lnTo>
                <a:lnTo>
                  <a:pt x="0" y="86817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684728" y="6927753"/>
            <a:ext cx="833753" cy="868492"/>
          </a:xfrm>
          <a:custGeom>
            <a:avLst/>
            <a:gdLst/>
            <a:ahLst/>
            <a:cxnLst/>
            <a:rect r="r" b="b" t="t" l="l"/>
            <a:pathLst>
              <a:path h="868492" w="833753">
                <a:moveTo>
                  <a:pt x="0" y="0"/>
                </a:moveTo>
                <a:lnTo>
                  <a:pt x="833752" y="0"/>
                </a:lnTo>
                <a:lnTo>
                  <a:pt x="833752" y="868492"/>
                </a:lnTo>
                <a:lnTo>
                  <a:pt x="0" y="86849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737808" y="5628671"/>
            <a:ext cx="727593" cy="835440"/>
          </a:xfrm>
          <a:custGeom>
            <a:avLst/>
            <a:gdLst/>
            <a:ahLst/>
            <a:cxnLst/>
            <a:rect r="r" b="b" t="t" l="l"/>
            <a:pathLst>
              <a:path h="835440" w="727593">
                <a:moveTo>
                  <a:pt x="0" y="0"/>
                </a:moveTo>
                <a:lnTo>
                  <a:pt x="727592" y="0"/>
                </a:lnTo>
                <a:lnTo>
                  <a:pt x="727592" y="835441"/>
                </a:lnTo>
                <a:lnTo>
                  <a:pt x="0" y="83544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959897" y="5693520"/>
            <a:ext cx="868174" cy="868174"/>
          </a:xfrm>
          <a:custGeom>
            <a:avLst/>
            <a:gdLst/>
            <a:ahLst/>
            <a:cxnLst/>
            <a:rect r="r" b="b" t="t" l="l"/>
            <a:pathLst>
              <a:path h="868174" w="868174">
                <a:moveTo>
                  <a:pt x="0" y="0"/>
                </a:moveTo>
                <a:lnTo>
                  <a:pt x="868174" y="0"/>
                </a:lnTo>
                <a:lnTo>
                  <a:pt x="868174" y="868174"/>
                </a:lnTo>
                <a:lnTo>
                  <a:pt x="0" y="86817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504855" y="8358896"/>
            <a:ext cx="899568" cy="868492"/>
          </a:xfrm>
          <a:custGeom>
            <a:avLst/>
            <a:gdLst/>
            <a:ahLst/>
            <a:cxnLst/>
            <a:rect r="r" b="b" t="t" l="l"/>
            <a:pathLst>
              <a:path h="868492" w="899568">
                <a:moveTo>
                  <a:pt x="0" y="0"/>
                </a:moveTo>
                <a:lnTo>
                  <a:pt x="899569" y="0"/>
                </a:lnTo>
                <a:lnTo>
                  <a:pt x="899569" y="868492"/>
                </a:lnTo>
                <a:lnTo>
                  <a:pt x="0" y="868492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635175" y="6934814"/>
            <a:ext cx="928806" cy="896720"/>
          </a:xfrm>
          <a:custGeom>
            <a:avLst/>
            <a:gdLst/>
            <a:ahLst/>
            <a:cxnLst/>
            <a:rect r="r" b="b" t="t" l="l"/>
            <a:pathLst>
              <a:path h="896720" w="928806">
                <a:moveTo>
                  <a:pt x="0" y="0"/>
                </a:moveTo>
                <a:lnTo>
                  <a:pt x="928805" y="0"/>
                </a:lnTo>
                <a:lnTo>
                  <a:pt x="928805" y="896719"/>
                </a:lnTo>
                <a:lnTo>
                  <a:pt x="0" y="89671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874191" y="4397581"/>
            <a:ext cx="778541" cy="767216"/>
          </a:xfrm>
          <a:custGeom>
            <a:avLst/>
            <a:gdLst/>
            <a:ahLst/>
            <a:cxnLst/>
            <a:rect r="r" b="b" t="t" l="l"/>
            <a:pathLst>
              <a:path h="767216" w="778541">
                <a:moveTo>
                  <a:pt x="0" y="0"/>
                </a:moveTo>
                <a:lnTo>
                  <a:pt x="778540" y="0"/>
                </a:lnTo>
                <a:lnTo>
                  <a:pt x="778540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620774" y="4304351"/>
            <a:ext cx="889451" cy="889451"/>
          </a:xfrm>
          <a:custGeom>
            <a:avLst/>
            <a:gdLst/>
            <a:ahLst/>
            <a:cxnLst/>
            <a:rect r="r" b="b" t="t" l="l"/>
            <a:pathLst>
              <a:path h="889451" w="889451">
                <a:moveTo>
                  <a:pt x="0" y="0"/>
                </a:moveTo>
                <a:lnTo>
                  <a:pt x="889451" y="0"/>
                </a:lnTo>
                <a:lnTo>
                  <a:pt x="889451" y="889451"/>
                </a:lnTo>
                <a:lnTo>
                  <a:pt x="0" y="889451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010376" y="7015311"/>
            <a:ext cx="767216" cy="767216"/>
          </a:xfrm>
          <a:custGeom>
            <a:avLst/>
            <a:gdLst/>
            <a:ahLst/>
            <a:cxnLst/>
            <a:rect r="r" b="b" t="t" l="l"/>
            <a:pathLst>
              <a:path h="767216" w="767216">
                <a:moveTo>
                  <a:pt x="0" y="0"/>
                </a:moveTo>
                <a:lnTo>
                  <a:pt x="767217" y="0"/>
                </a:lnTo>
                <a:lnTo>
                  <a:pt x="767217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241013" y="5665856"/>
            <a:ext cx="787256" cy="767216"/>
          </a:xfrm>
          <a:custGeom>
            <a:avLst/>
            <a:gdLst/>
            <a:ahLst/>
            <a:cxnLst/>
            <a:rect r="r" b="b" t="t" l="l"/>
            <a:pathLst>
              <a:path h="767216" w="787256">
                <a:moveTo>
                  <a:pt x="0" y="0"/>
                </a:moveTo>
                <a:lnTo>
                  <a:pt x="787255" y="0"/>
                </a:lnTo>
                <a:lnTo>
                  <a:pt x="787255" y="767217"/>
                </a:lnTo>
                <a:lnTo>
                  <a:pt x="0" y="767217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318268" y="7030117"/>
            <a:ext cx="897806" cy="767216"/>
          </a:xfrm>
          <a:custGeom>
            <a:avLst/>
            <a:gdLst/>
            <a:ahLst/>
            <a:cxnLst/>
            <a:rect r="r" b="b" t="t" l="l"/>
            <a:pathLst>
              <a:path h="767216" w="897806">
                <a:moveTo>
                  <a:pt x="0" y="0"/>
                </a:moveTo>
                <a:lnTo>
                  <a:pt x="897807" y="0"/>
                </a:lnTo>
                <a:lnTo>
                  <a:pt x="897807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715218" y="5654140"/>
            <a:ext cx="708629" cy="767216"/>
          </a:xfrm>
          <a:custGeom>
            <a:avLst/>
            <a:gdLst/>
            <a:ahLst/>
            <a:cxnLst/>
            <a:rect r="r" b="b" t="t" l="l"/>
            <a:pathLst>
              <a:path h="767216" w="708629">
                <a:moveTo>
                  <a:pt x="0" y="0"/>
                </a:moveTo>
                <a:lnTo>
                  <a:pt x="708629" y="0"/>
                </a:lnTo>
                <a:lnTo>
                  <a:pt x="708629" y="767217"/>
                </a:lnTo>
                <a:lnTo>
                  <a:pt x="0" y="767217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2233312" y="5823048"/>
            <a:ext cx="669571" cy="767216"/>
          </a:xfrm>
          <a:custGeom>
            <a:avLst/>
            <a:gdLst/>
            <a:ahLst/>
            <a:cxnLst/>
            <a:rect r="r" b="b" t="t" l="l"/>
            <a:pathLst>
              <a:path h="767216" w="669571">
                <a:moveTo>
                  <a:pt x="0" y="0"/>
                </a:moveTo>
                <a:lnTo>
                  <a:pt x="669570" y="0"/>
                </a:lnTo>
                <a:lnTo>
                  <a:pt x="669570" y="767217"/>
                </a:lnTo>
                <a:lnTo>
                  <a:pt x="0" y="767217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3869833" y="8298717"/>
            <a:ext cx="514732" cy="767216"/>
          </a:xfrm>
          <a:custGeom>
            <a:avLst/>
            <a:gdLst/>
            <a:ahLst/>
            <a:cxnLst/>
            <a:rect r="r" b="b" t="t" l="l"/>
            <a:pathLst>
              <a:path h="767216" w="514732">
                <a:moveTo>
                  <a:pt x="0" y="0"/>
                </a:moveTo>
                <a:lnTo>
                  <a:pt x="514733" y="0"/>
                </a:lnTo>
                <a:lnTo>
                  <a:pt x="514733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7967619" y="8358896"/>
            <a:ext cx="796168" cy="767216"/>
          </a:xfrm>
          <a:custGeom>
            <a:avLst/>
            <a:gdLst/>
            <a:ahLst/>
            <a:cxnLst/>
            <a:rect r="r" b="b" t="t" l="l"/>
            <a:pathLst>
              <a:path h="767216" w="796168">
                <a:moveTo>
                  <a:pt x="0" y="0"/>
                </a:moveTo>
                <a:lnTo>
                  <a:pt x="796168" y="0"/>
                </a:lnTo>
                <a:lnTo>
                  <a:pt x="796168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3869833" y="5572814"/>
            <a:ext cx="787256" cy="767216"/>
          </a:xfrm>
          <a:custGeom>
            <a:avLst/>
            <a:gdLst/>
            <a:ahLst/>
            <a:cxnLst/>
            <a:rect r="r" b="b" t="t" l="l"/>
            <a:pathLst>
              <a:path h="767216" w="787256">
                <a:moveTo>
                  <a:pt x="0" y="0"/>
                </a:moveTo>
                <a:lnTo>
                  <a:pt x="787256" y="0"/>
                </a:lnTo>
                <a:lnTo>
                  <a:pt x="787256" y="767217"/>
                </a:lnTo>
                <a:lnTo>
                  <a:pt x="0" y="767217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904670" y="8236144"/>
            <a:ext cx="978628" cy="991244"/>
          </a:xfrm>
          <a:custGeom>
            <a:avLst/>
            <a:gdLst/>
            <a:ahLst/>
            <a:cxnLst/>
            <a:rect r="r" b="b" t="t" l="l"/>
            <a:pathLst>
              <a:path h="991244" w="978628">
                <a:moveTo>
                  <a:pt x="0" y="0"/>
                </a:moveTo>
                <a:lnTo>
                  <a:pt x="978628" y="0"/>
                </a:lnTo>
                <a:lnTo>
                  <a:pt x="978628" y="991244"/>
                </a:lnTo>
                <a:lnTo>
                  <a:pt x="0" y="991244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2317663" y="8298717"/>
            <a:ext cx="899016" cy="887574"/>
          </a:xfrm>
          <a:custGeom>
            <a:avLst/>
            <a:gdLst/>
            <a:ahLst/>
            <a:cxnLst/>
            <a:rect r="r" b="b" t="t" l="l"/>
            <a:pathLst>
              <a:path h="887574" w="899016">
                <a:moveTo>
                  <a:pt x="0" y="0"/>
                </a:moveTo>
                <a:lnTo>
                  <a:pt x="899017" y="0"/>
                </a:lnTo>
                <a:lnTo>
                  <a:pt x="899017" y="887574"/>
                </a:lnTo>
                <a:lnTo>
                  <a:pt x="0" y="887574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2373090" y="5707040"/>
            <a:ext cx="788162" cy="922318"/>
          </a:xfrm>
          <a:custGeom>
            <a:avLst/>
            <a:gdLst/>
            <a:ahLst/>
            <a:cxnLst/>
            <a:rect r="r" b="b" t="t" l="l"/>
            <a:pathLst>
              <a:path h="922318" w="788162">
                <a:moveTo>
                  <a:pt x="0" y="0"/>
                </a:moveTo>
                <a:lnTo>
                  <a:pt x="788163" y="0"/>
                </a:lnTo>
                <a:lnTo>
                  <a:pt x="788163" y="922318"/>
                </a:lnTo>
                <a:lnTo>
                  <a:pt x="0" y="922318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5155175" y="6914222"/>
            <a:ext cx="958932" cy="922318"/>
          </a:xfrm>
          <a:custGeom>
            <a:avLst/>
            <a:gdLst/>
            <a:ahLst/>
            <a:cxnLst/>
            <a:rect r="r" b="b" t="t" l="l"/>
            <a:pathLst>
              <a:path h="922318" w="958932">
                <a:moveTo>
                  <a:pt x="0" y="0"/>
                </a:moveTo>
                <a:lnTo>
                  <a:pt x="958931" y="0"/>
                </a:lnTo>
                <a:lnTo>
                  <a:pt x="958931" y="922317"/>
                </a:lnTo>
                <a:lnTo>
                  <a:pt x="0" y="922317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3606270" y="6918016"/>
            <a:ext cx="926524" cy="950724"/>
          </a:xfrm>
          <a:custGeom>
            <a:avLst/>
            <a:gdLst/>
            <a:ahLst/>
            <a:cxnLst/>
            <a:rect r="r" b="b" t="t" l="l"/>
            <a:pathLst>
              <a:path h="950724" w="926524">
                <a:moveTo>
                  <a:pt x="0" y="0"/>
                </a:moveTo>
                <a:lnTo>
                  <a:pt x="926524" y="0"/>
                </a:lnTo>
                <a:lnTo>
                  <a:pt x="926524" y="950724"/>
                </a:lnTo>
                <a:lnTo>
                  <a:pt x="0" y="950724"/>
                </a:lnTo>
                <a:lnTo>
                  <a:pt x="0" y="0"/>
                </a:lnTo>
                <a:close/>
              </a:path>
            </a:pathLst>
          </a:custGeom>
          <a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2129499" y="7047708"/>
            <a:ext cx="877197" cy="877197"/>
          </a:xfrm>
          <a:custGeom>
            <a:avLst/>
            <a:gdLst/>
            <a:ahLst/>
            <a:cxnLst/>
            <a:rect r="r" b="b" t="t" l="l"/>
            <a:pathLst>
              <a:path h="877197" w="877197">
                <a:moveTo>
                  <a:pt x="0" y="0"/>
                </a:moveTo>
                <a:lnTo>
                  <a:pt x="877197" y="0"/>
                </a:lnTo>
                <a:lnTo>
                  <a:pt x="877197" y="877197"/>
                </a:lnTo>
                <a:lnTo>
                  <a:pt x="0" y="877197"/>
                </a:lnTo>
                <a:lnTo>
                  <a:pt x="0" y="0"/>
                </a:lnTo>
                <a:close/>
              </a:path>
            </a:pathLst>
          </a:custGeom>
          <a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2084262" y="2968672"/>
            <a:ext cx="967671" cy="967671"/>
          </a:xfrm>
          <a:custGeom>
            <a:avLst/>
            <a:gdLst/>
            <a:ahLst/>
            <a:cxnLst/>
            <a:rect r="r" b="b" t="t" l="l"/>
            <a:pathLst>
              <a:path h="967671" w="967671">
                <a:moveTo>
                  <a:pt x="0" y="0"/>
                </a:moveTo>
                <a:lnTo>
                  <a:pt x="967670" y="0"/>
                </a:lnTo>
                <a:lnTo>
                  <a:pt x="967670" y="967670"/>
                </a:lnTo>
                <a:lnTo>
                  <a:pt x="0" y="967670"/>
                </a:lnTo>
                <a:lnTo>
                  <a:pt x="0" y="0"/>
                </a:lnTo>
                <a:close/>
              </a:path>
            </a:pathLst>
          </a:custGeom>
          <a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4955465" y="7047481"/>
            <a:ext cx="1064254" cy="799158"/>
          </a:xfrm>
          <a:custGeom>
            <a:avLst/>
            <a:gdLst/>
            <a:ahLst/>
            <a:cxnLst/>
            <a:rect r="r" b="b" t="t" l="l"/>
            <a:pathLst>
              <a:path h="799158" w="1064254">
                <a:moveTo>
                  <a:pt x="0" y="0"/>
                </a:moveTo>
                <a:lnTo>
                  <a:pt x="1064254" y="0"/>
                </a:lnTo>
                <a:lnTo>
                  <a:pt x="1064254" y="799158"/>
                </a:lnTo>
                <a:lnTo>
                  <a:pt x="0" y="799158"/>
                </a:lnTo>
                <a:lnTo>
                  <a:pt x="0" y="0"/>
                </a:lnTo>
                <a:close/>
              </a:path>
            </a:pathLst>
          </a:custGeom>
          <a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5136669" y="4378202"/>
            <a:ext cx="701847" cy="977255"/>
          </a:xfrm>
          <a:custGeom>
            <a:avLst/>
            <a:gdLst/>
            <a:ahLst/>
            <a:cxnLst/>
            <a:rect r="r" b="b" t="t" l="l"/>
            <a:pathLst>
              <a:path h="977255" w="701847">
                <a:moveTo>
                  <a:pt x="0" y="0"/>
                </a:moveTo>
                <a:lnTo>
                  <a:pt x="701847" y="0"/>
                </a:lnTo>
                <a:lnTo>
                  <a:pt x="701847" y="977255"/>
                </a:lnTo>
                <a:lnTo>
                  <a:pt x="0" y="977255"/>
                </a:lnTo>
                <a:lnTo>
                  <a:pt x="0" y="0"/>
                </a:lnTo>
                <a:close/>
              </a:path>
            </a:pathLst>
          </a:custGeom>
          <a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4913497" y="8247738"/>
            <a:ext cx="1148191" cy="989531"/>
          </a:xfrm>
          <a:custGeom>
            <a:avLst/>
            <a:gdLst/>
            <a:ahLst/>
            <a:cxnLst/>
            <a:rect r="r" b="b" t="t" l="l"/>
            <a:pathLst>
              <a:path h="989531" w="1148191">
                <a:moveTo>
                  <a:pt x="0" y="0"/>
                </a:moveTo>
                <a:lnTo>
                  <a:pt x="1148191" y="0"/>
                </a:lnTo>
                <a:lnTo>
                  <a:pt x="1148191" y="989532"/>
                </a:lnTo>
                <a:lnTo>
                  <a:pt x="0" y="989532"/>
                </a:lnTo>
                <a:lnTo>
                  <a:pt x="0" y="0"/>
                </a:lnTo>
                <a:close/>
              </a:path>
            </a:pathLst>
          </a:custGeom>
          <a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9760121" y="8289530"/>
            <a:ext cx="884472" cy="884472"/>
          </a:xfrm>
          <a:custGeom>
            <a:avLst/>
            <a:gdLst/>
            <a:ahLst/>
            <a:cxnLst/>
            <a:rect r="r" b="b" t="t" l="l"/>
            <a:pathLst>
              <a:path h="884472" w="884472">
                <a:moveTo>
                  <a:pt x="0" y="0"/>
                </a:moveTo>
                <a:lnTo>
                  <a:pt x="884472" y="0"/>
                </a:lnTo>
                <a:lnTo>
                  <a:pt x="884472" y="884472"/>
                </a:lnTo>
                <a:lnTo>
                  <a:pt x="0" y="884472"/>
                </a:lnTo>
                <a:lnTo>
                  <a:pt x="0" y="0"/>
                </a:lnTo>
                <a:close/>
              </a:path>
            </a:pathLst>
          </a:custGeom>
          <a:blipFill>
            <a:blip r:embed="rId68">
              <a:extLst>
                <a:ext uri="{96DAC541-7B7A-43D3-8B79-37D633B846F1}">
                  <asvg:svgBlip xmlns:asvg="http://schemas.microsoft.com/office/drawing/2016/SVG/main" r:embed="rId6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5136669" y="5628671"/>
            <a:ext cx="1027960" cy="1043133"/>
          </a:xfrm>
          <a:custGeom>
            <a:avLst/>
            <a:gdLst/>
            <a:ahLst/>
            <a:cxnLst/>
            <a:rect r="r" b="b" t="t" l="l"/>
            <a:pathLst>
              <a:path h="1043133" w="1027960">
                <a:moveTo>
                  <a:pt x="0" y="0"/>
                </a:moveTo>
                <a:lnTo>
                  <a:pt x="1027960" y="0"/>
                </a:lnTo>
                <a:lnTo>
                  <a:pt x="1027960" y="1043133"/>
                </a:lnTo>
                <a:lnTo>
                  <a:pt x="0" y="1043133"/>
                </a:lnTo>
                <a:lnTo>
                  <a:pt x="0" y="0"/>
                </a:lnTo>
                <a:close/>
              </a:path>
            </a:pathLst>
          </a:custGeom>
          <a:blipFill>
            <a:blip r:embed="rId70">
              <a:extLst>
                <a:ext uri="{96DAC541-7B7A-43D3-8B79-37D633B846F1}">
                  <asvg:svgBlip xmlns:asvg="http://schemas.microsoft.com/office/drawing/2016/SVG/main" r:embed="rId7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6560968" y="2925089"/>
            <a:ext cx="789574" cy="975879"/>
          </a:xfrm>
          <a:custGeom>
            <a:avLst/>
            <a:gdLst/>
            <a:ahLst/>
            <a:cxnLst/>
            <a:rect r="r" b="b" t="t" l="l"/>
            <a:pathLst>
              <a:path h="975879" w="789574">
                <a:moveTo>
                  <a:pt x="0" y="0"/>
                </a:moveTo>
                <a:lnTo>
                  <a:pt x="789575" y="0"/>
                </a:lnTo>
                <a:lnTo>
                  <a:pt x="789575" y="975878"/>
                </a:lnTo>
                <a:lnTo>
                  <a:pt x="0" y="975878"/>
                </a:lnTo>
                <a:lnTo>
                  <a:pt x="0" y="0"/>
                </a:lnTo>
                <a:close/>
              </a:path>
            </a:pathLst>
          </a:custGeom>
          <a:blipFill>
            <a:blip r:embed="rId72">
              <a:extLst>
                <a:ext uri="{96DAC541-7B7A-43D3-8B79-37D633B846F1}">
                  <asvg:svgBlip xmlns:asvg="http://schemas.microsoft.com/office/drawing/2016/SVG/main" r:embed="rId7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9510752" y="3007423"/>
            <a:ext cx="1181705" cy="887353"/>
          </a:xfrm>
          <a:custGeom>
            <a:avLst/>
            <a:gdLst/>
            <a:ahLst/>
            <a:cxnLst/>
            <a:rect r="r" b="b" t="t" l="l"/>
            <a:pathLst>
              <a:path h="887353" w="1181705">
                <a:moveTo>
                  <a:pt x="0" y="0"/>
                </a:moveTo>
                <a:lnTo>
                  <a:pt x="1181705" y="0"/>
                </a:lnTo>
                <a:lnTo>
                  <a:pt x="1181705" y="887353"/>
                </a:lnTo>
                <a:lnTo>
                  <a:pt x="0" y="887353"/>
                </a:lnTo>
                <a:lnTo>
                  <a:pt x="0" y="0"/>
                </a:lnTo>
                <a:close/>
              </a:path>
            </a:pathLst>
          </a:custGeom>
          <a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2349754" y="2989914"/>
            <a:ext cx="964077" cy="978307"/>
          </a:xfrm>
          <a:custGeom>
            <a:avLst/>
            <a:gdLst/>
            <a:ahLst/>
            <a:cxnLst/>
            <a:rect r="r" b="b" t="t" l="l"/>
            <a:pathLst>
              <a:path h="978307" w="964077">
                <a:moveTo>
                  <a:pt x="0" y="0"/>
                </a:moveTo>
                <a:lnTo>
                  <a:pt x="964077" y="0"/>
                </a:lnTo>
                <a:lnTo>
                  <a:pt x="964077" y="978307"/>
                </a:lnTo>
                <a:lnTo>
                  <a:pt x="0" y="978307"/>
                </a:lnTo>
                <a:lnTo>
                  <a:pt x="0" y="0"/>
                </a:lnTo>
                <a:close/>
              </a:path>
            </a:pathLst>
          </a:custGeom>
          <a:blipFill>
            <a:blip r:embed="rId74">
              <a:extLs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3529986" y="2948351"/>
            <a:ext cx="1079092" cy="1061434"/>
          </a:xfrm>
          <a:custGeom>
            <a:avLst/>
            <a:gdLst/>
            <a:ahLst/>
            <a:cxnLst/>
            <a:rect r="r" b="b" t="t" l="l"/>
            <a:pathLst>
              <a:path h="1061434" w="1079092">
                <a:moveTo>
                  <a:pt x="0" y="0"/>
                </a:moveTo>
                <a:lnTo>
                  <a:pt x="1079092" y="0"/>
                </a:lnTo>
                <a:lnTo>
                  <a:pt x="1079092" y="1061434"/>
                </a:lnTo>
                <a:lnTo>
                  <a:pt x="0" y="1061434"/>
                </a:lnTo>
                <a:lnTo>
                  <a:pt x="0" y="0"/>
                </a:lnTo>
                <a:close/>
              </a:path>
            </a:pathLst>
          </a:custGeom>
          <a:blipFill>
            <a:blip r:embed="rId76">
              <a:extLst>
                <a:ext uri="{96DAC541-7B7A-43D3-8B79-37D633B846F1}">
                  <asvg:svgBlip xmlns:asvg="http://schemas.microsoft.com/office/drawing/2016/SVG/main" r:embed="rId7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7919514" y="2906412"/>
            <a:ext cx="1236499" cy="858804"/>
          </a:xfrm>
          <a:custGeom>
            <a:avLst/>
            <a:gdLst/>
            <a:ahLst/>
            <a:cxnLst/>
            <a:rect r="r" b="b" t="t" l="l"/>
            <a:pathLst>
              <a:path h="858804" w="1236499">
                <a:moveTo>
                  <a:pt x="0" y="0"/>
                </a:moveTo>
                <a:lnTo>
                  <a:pt x="1236499" y="0"/>
                </a:lnTo>
                <a:lnTo>
                  <a:pt x="1236499" y="858804"/>
                </a:lnTo>
                <a:lnTo>
                  <a:pt x="0" y="858804"/>
                </a:lnTo>
                <a:lnTo>
                  <a:pt x="0" y="0"/>
                </a:lnTo>
                <a:close/>
              </a:path>
            </a:pathLst>
          </a:custGeom>
          <a:blipFill>
            <a:blip r:embed="rId78">
              <a:extLst>
                <a:ext uri="{96DAC541-7B7A-43D3-8B79-37D633B846F1}">
                  <asvg:svgBlip xmlns:asvg="http://schemas.microsoft.com/office/drawing/2016/SVG/main" r:embed="rId7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5113036" y="2906412"/>
            <a:ext cx="1043208" cy="1029931"/>
          </a:xfrm>
          <a:custGeom>
            <a:avLst/>
            <a:gdLst/>
            <a:ahLst/>
            <a:cxnLst/>
            <a:rect r="r" b="b" t="t" l="l"/>
            <a:pathLst>
              <a:path h="1029931" w="1043208">
                <a:moveTo>
                  <a:pt x="0" y="0"/>
                </a:moveTo>
                <a:lnTo>
                  <a:pt x="1043208" y="0"/>
                </a:lnTo>
                <a:lnTo>
                  <a:pt x="1043208" y="1029930"/>
                </a:lnTo>
                <a:lnTo>
                  <a:pt x="0" y="1029930"/>
                </a:lnTo>
                <a:lnTo>
                  <a:pt x="0" y="0"/>
                </a:lnTo>
                <a:close/>
              </a:path>
            </a:pathLst>
          </a:custGeom>
          <a:blipFill>
            <a:blip r:embed="rId80">
              <a:extLst>
                <a:ext uri="{96DAC541-7B7A-43D3-8B79-37D633B846F1}">
                  <asvg:svgBlip xmlns:asvg="http://schemas.microsoft.com/office/drawing/2016/SVG/main" r:embed="rId8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11151914" y="2987227"/>
            <a:ext cx="893040" cy="1072428"/>
          </a:xfrm>
          <a:custGeom>
            <a:avLst/>
            <a:gdLst/>
            <a:ahLst/>
            <a:cxnLst/>
            <a:rect r="r" b="b" t="t" l="l"/>
            <a:pathLst>
              <a:path h="1072428" w="893040">
                <a:moveTo>
                  <a:pt x="0" y="0"/>
                </a:moveTo>
                <a:lnTo>
                  <a:pt x="893040" y="0"/>
                </a:lnTo>
                <a:lnTo>
                  <a:pt x="893040" y="1072428"/>
                </a:lnTo>
                <a:lnTo>
                  <a:pt x="0" y="1072428"/>
                </a:lnTo>
                <a:lnTo>
                  <a:pt x="0" y="0"/>
                </a:lnTo>
                <a:close/>
              </a:path>
            </a:pathLst>
          </a:custGeom>
          <a:blipFill>
            <a:blip r:embed="rId82">
              <a:extLst>
                <a:ext uri="{96DAC541-7B7A-43D3-8B79-37D633B846F1}">
                  <asvg:svgBlip xmlns:asvg="http://schemas.microsoft.com/office/drawing/2016/SVG/main" r:embed="rId8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5136669" y="2815416"/>
            <a:ext cx="1023765" cy="1040796"/>
          </a:xfrm>
          <a:custGeom>
            <a:avLst/>
            <a:gdLst/>
            <a:ahLst/>
            <a:cxnLst/>
            <a:rect r="r" b="b" t="t" l="l"/>
            <a:pathLst>
              <a:path h="1040796" w="1023765">
                <a:moveTo>
                  <a:pt x="0" y="0"/>
                </a:moveTo>
                <a:lnTo>
                  <a:pt x="1023765" y="0"/>
                </a:lnTo>
                <a:lnTo>
                  <a:pt x="1023765" y="1040796"/>
                </a:lnTo>
                <a:lnTo>
                  <a:pt x="0" y="1040796"/>
                </a:lnTo>
                <a:lnTo>
                  <a:pt x="0" y="0"/>
                </a:lnTo>
                <a:close/>
              </a:path>
            </a:pathLst>
          </a:custGeom>
          <a:blipFill>
            <a:blip r:embed="rId84">
              <a:extLst>
                <a:ext uri="{96DAC541-7B7A-43D3-8B79-37D633B846F1}">
                  <asvg:svgBlip xmlns:asvg="http://schemas.microsoft.com/office/drawing/2016/SVG/main" r:embed="rId8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3866281" y="2906412"/>
            <a:ext cx="870363" cy="949800"/>
          </a:xfrm>
          <a:custGeom>
            <a:avLst/>
            <a:gdLst/>
            <a:ahLst/>
            <a:cxnLst/>
            <a:rect r="r" b="b" t="t" l="l"/>
            <a:pathLst>
              <a:path h="949800" w="870363">
                <a:moveTo>
                  <a:pt x="0" y="0"/>
                </a:moveTo>
                <a:lnTo>
                  <a:pt x="870363" y="0"/>
                </a:lnTo>
                <a:lnTo>
                  <a:pt x="870363" y="949800"/>
                </a:lnTo>
                <a:lnTo>
                  <a:pt x="0" y="949800"/>
                </a:lnTo>
                <a:lnTo>
                  <a:pt x="0" y="0"/>
                </a:lnTo>
                <a:close/>
              </a:path>
            </a:pathLst>
          </a:custGeom>
          <a:blipFill>
            <a:blip r:embed="rId86">
              <a:extLst>
                <a:ext uri="{96DAC541-7B7A-43D3-8B79-37D633B846F1}">
                  <asvg:svgBlip xmlns:asvg="http://schemas.microsoft.com/office/drawing/2016/SVG/main" r:embed="rId8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8110748" y="4265977"/>
            <a:ext cx="821164" cy="821164"/>
          </a:xfrm>
          <a:custGeom>
            <a:avLst/>
            <a:gdLst/>
            <a:ahLst/>
            <a:cxnLst/>
            <a:rect r="r" b="b" t="t" l="l"/>
            <a:pathLst>
              <a:path h="821164" w="821164">
                <a:moveTo>
                  <a:pt x="0" y="0"/>
                </a:moveTo>
                <a:lnTo>
                  <a:pt x="821164" y="0"/>
                </a:lnTo>
                <a:lnTo>
                  <a:pt x="821164" y="821164"/>
                </a:lnTo>
                <a:lnTo>
                  <a:pt x="0" y="821164"/>
                </a:lnTo>
                <a:lnTo>
                  <a:pt x="0" y="0"/>
                </a:lnTo>
                <a:close/>
              </a:path>
            </a:pathLst>
          </a:custGeom>
          <a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7" id="47"/>
          <p:cNvSpPr/>
          <p:nvPr/>
        </p:nvSpPr>
        <p:spPr>
          <a:xfrm flipH="false" flipV="false" rot="0">
            <a:off x="6617364" y="4248507"/>
            <a:ext cx="804521" cy="910349"/>
          </a:xfrm>
          <a:custGeom>
            <a:avLst/>
            <a:gdLst/>
            <a:ahLst/>
            <a:cxnLst/>
            <a:rect r="r" b="b" t="t" l="l"/>
            <a:pathLst>
              <a:path h="910349" w="804521">
                <a:moveTo>
                  <a:pt x="0" y="0"/>
                </a:moveTo>
                <a:lnTo>
                  <a:pt x="804522" y="0"/>
                </a:lnTo>
                <a:lnTo>
                  <a:pt x="804522" y="910350"/>
                </a:lnTo>
                <a:lnTo>
                  <a:pt x="0" y="910350"/>
                </a:lnTo>
                <a:lnTo>
                  <a:pt x="0" y="0"/>
                </a:lnTo>
                <a:close/>
              </a:path>
            </a:pathLst>
          </a:custGeom>
          <a:blipFill>
            <a:blip r:embed="rId88">
              <a:extLst>
                <a:ext uri="{96DAC541-7B7A-43D3-8B79-37D633B846F1}">
                  <asvg:svgBlip xmlns:asvg="http://schemas.microsoft.com/office/drawing/2016/SVG/main" r:embed="rId8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8" id="48"/>
          <p:cNvSpPr/>
          <p:nvPr/>
        </p:nvSpPr>
        <p:spPr>
          <a:xfrm flipH="false" flipV="false" rot="0">
            <a:off x="8110748" y="6983286"/>
            <a:ext cx="1016533" cy="725550"/>
          </a:xfrm>
          <a:custGeom>
            <a:avLst/>
            <a:gdLst/>
            <a:ahLst/>
            <a:cxnLst/>
            <a:rect r="r" b="b" t="t" l="l"/>
            <a:pathLst>
              <a:path h="725550" w="1016533">
                <a:moveTo>
                  <a:pt x="0" y="0"/>
                </a:moveTo>
                <a:lnTo>
                  <a:pt x="1016533" y="0"/>
                </a:lnTo>
                <a:lnTo>
                  <a:pt x="1016533" y="725551"/>
                </a:lnTo>
                <a:lnTo>
                  <a:pt x="0" y="725551"/>
                </a:lnTo>
                <a:lnTo>
                  <a:pt x="0" y="0"/>
                </a:lnTo>
                <a:close/>
              </a:path>
            </a:pathLst>
          </a:custGeom>
          <a:blipFill>
            <a:blip r:embed="rId90">
              <a:extLst>
                <a:ext uri="{96DAC541-7B7A-43D3-8B79-37D633B846F1}">
                  <asvg:svgBlip xmlns:asvg="http://schemas.microsoft.com/office/drawing/2016/SVG/main" r:embed="rId9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6433101" y="6941010"/>
            <a:ext cx="1045309" cy="767827"/>
          </a:xfrm>
          <a:custGeom>
            <a:avLst/>
            <a:gdLst/>
            <a:ahLst/>
            <a:cxnLst/>
            <a:rect r="r" b="b" t="t" l="l"/>
            <a:pathLst>
              <a:path h="767827" w="1045309">
                <a:moveTo>
                  <a:pt x="0" y="0"/>
                </a:moveTo>
                <a:lnTo>
                  <a:pt x="1045309" y="0"/>
                </a:lnTo>
                <a:lnTo>
                  <a:pt x="1045309" y="767827"/>
                </a:lnTo>
                <a:lnTo>
                  <a:pt x="0" y="767827"/>
                </a:lnTo>
                <a:lnTo>
                  <a:pt x="0" y="0"/>
                </a:lnTo>
                <a:close/>
              </a:path>
            </a:pathLst>
          </a:custGeom>
          <a:blipFill>
            <a:blip r:embed="rId92">
              <a:extLst>
                <a:ext uri="{96DAC541-7B7A-43D3-8B79-37D633B846F1}">
                  <asvg:svgBlip xmlns:asvg="http://schemas.microsoft.com/office/drawing/2016/SVG/main" r:embed="rId9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5259937" y="4352895"/>
            <a:ext cx="768331" cy="939072"/>
          </a:xfrm>
          <a:custGeom>
            <a:avLst/>
            <a:gdLst/>
            <a:ahLst/>
            <a:cxnLst/>
            <a:rect r="r" b="b" t="t" l="l"/>
            <a:pathLst>
              <a:path h="939072" w="768331">
                <a:moveTo>
                  <a:pt x="0" y="0"/>
                </a:moveTo>
                <a:lnTo>
                  <a:pt x="768331" y="0"/>
                </a:lnTo>
                <a:lnTo>
                  <a:pt x="768331" y="939072"/>
                </a:lnTo>
                <a:lnTo>
                  <a:pt x="0" y="939072"/>
                </a:lnTo>
                <a:lnTo>
                  <a:pt x="0" y="0"/>
                </a:lnTo>
                <a:close/>
              </a:path>
            </a:pathLst>
          </a:custGeom>
          <a:blipFill>
            <a:blip r:embed="rId94">
              <a:extLst>
                <a:ext uri="{96DAC541-7B7A-43D3-8B79-37D633B846F1}">
                  <asvg:svgBlip xmlns:asvg="http://schemas.microsoft.com/office/drawing/2016/SVG/main" r:embed="rId9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3521152" y="4446595"/>
            <a:ext cx="1139309" cy="880375"/>
          </a:xfrm>
          <a:custGeom>
            <a:avLst/>
            <a:gdLst/>
            <a:ahLst/>
            <a:cxnLst/>
            <a:rect r="r" b="b" t="t" l="l"/>
            <a:pathLst>
              <a:path h="880375" w="1139309">
                <a:moveTo>
                  <a:pt x="0" y="0"/>
                </a:moveTo>
                <a:lnTo>
                  <a:pt x="1139309" y="0"/>
                </a:lnTo>
                <a:lnTo>
                  <a:pt x="1139309" y="880375"/>
                </a:lnTo>
                <a:lnTo>
                  <a:pt x="0" y="880375"/>
                </a:lnTo>
                <a:lnTo>
                  <a:pt x="0" y="0"/>
                </a:lnTo>
                <a:close/>
              </a:path>
            </a:pathLst>
          </a:custGeom>
          <a:blipFill>
            <a:blip r:embed="rId96">
              <a:extLst>
                <a:ext uri="{96DAC541-7B7A-43D3-8B79-37D633B846F1}">
                  <asvg:svgBlip xmlns:asvg="http://schemas.microsoft.com/office/drawing/2016/SVG/main" r:embed="rId9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2334226" y="4397581"/>
            <a:ext cx="545814" cy="923685"/>
          </a:xfrm>
          <a:custGeom>
            <a:avLst/>
            <a:gdLst/>
            <a:ahLst/>
            <a:cxnLst/>
            <a:rect r="r" b="b" t="t" l="l"/>
            <a:pathLst>
              <a:path h="923685" w="545814">
                <a:moveTo>
                  <a:pt x="0" y="0"/>
                </a:moveTo>
                <a:lnTo>
                  <a:pt x="545814" y="0"/>
                </a:lnTo>
                <a:lnTo>
                  <a:pt x="545814" y="923685"/>
                </a:lnTo>
                <a:lnTo>
                  <a:pt x="0" y="923685"/>
                </a:lnTo>
                <a:lnTo>
                  <a:pt x="0" y="0"/>
                </a:lnTo>
                <a:close/>
              </a:path>
            </a:pathLst>
          </a:custGeom>
          <a:blipFill>
            <a:blip r:embed="rId98">
              <a:extLst>
                <a:ext uri="{96DAC541-7B7A-43D3-8B79-37D633B846F1}">
                  <asvg:svgBlip xmlns:asvg="http://schemas.microsoft.com/office/drawing/2016/SVG/main" r:embed="rId9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3" id="53"/>
          <p:cNvSpPr txBox="true"/>
          <p:nvPr/>
        </p:nvSpPr>
        <p:spPr>
          <a:xfrm rot="0">
            <a:off x="5477622" y="1138545"/>
            <a:ext cx="7853603" cy="1043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08"/>
              </a:lnSpc>
              <a:spcBef>
                <a:spcPct val="0"/>
              </a:spcBef>
            </a:pPr>
            <a:r>
              <a:rPr lang="en-US" sz="6148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232 - 400 - 10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17814" y="-315404"/>
            <a:ext cx="3964281" cy="10917809"/>
            <a:chOff x="0" y="0"/>
            <a:chExt cx="1044090" cy="2875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4090" cy="2875472"/>
            </a:xfrm>
            <a:custGeom>
              <a:avLst/>
              <a:gdLst/>
              <a:ahLst/>
              <a:cxnLst/>
              <a:rect r="r" b="b" t="t" l="l"/>
              <a:pathLst>
                <a:path h="2875472" w="1044090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99182" y="2007014"/>
            <a:ext cx="6760246" cy="1028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28"/>
              </a:lnSpc>
              <a:spcBef>
                <a:spcPct val="0"/>
              </a:spcBef>
            </a:pPr>
            <a:r>
              <a:rPr lang="en-US" sz="602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Overview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867766" y="-1614217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796731" y="447246"/>
            <a:ext cx="5972616" cy="9392508"/>
          </a:xfrm>
          <a:custGeom>
            <a:avLst/>
            <a:gdLst/>
            <a:ahLst/>
            <a:cxnLst/>
            <a:rect r="r" b="b" t="t" l="l"/>
            <a:pathLst>
              <a:path h="9392508" w="5972616">
                <a:moveTo>
                  <a:pt x="0" y="0"/>
                </a:moveTo>
                <a:lnTo>
                  <a:pt x="5972616" y="0"/>
                </a:lnTo>
                <a:lnTo>
                  <a:pt x="5972616" y="9392508"/>
                </a:lnTo>
                <a:lnTo>
                  <a:pt x="0" y="93925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87" t="0" r="-2387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065302" y="3462340"/>
            <a:ext cx="8992450" cy="350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6" indent="-269873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2499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efinisi Ekonomi: Ekonomi adalah studi tentang pengambilan keputusan dalam situasi dengan sumber daya terbatas.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</a:p>
          <a:p>
            <a:pPr algn="just" marL="539746" indent="-269873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Tujuan: Memahami prinsip-prinsip yang mendasari perilaku individu dan organisasi dalam konteks ekonomi.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5143500"/>
          </a:xfrm>
          <a:custGeom>
            <a:avLst/>
            <a:gdLst/>
            <a:ahLst/>
            <a:cxnLst/>
            <a:rect r="r" b="b" t="t" l="l"/>
            <a:pathLst>
              <a:path h="5143500" w="182880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406" r="0" b="-644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8217" y="9258300"/>
            <a:ext cx="18476217" cy="1028700"/>
            <a:chOff x="0" y="0"/>
            <a:chExt cx="4866164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367558" y="2590556"/>
            <a:ext cx="11552885" cy="5105887"/>
            <a:chOff x="0" y="0"/>
            <a:chExt cx="3042735" cy="13447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42735" cy="1344760"/>
            </a:xfrm>
            <a:custGeom>
              <a:avLst/>
              <a:gdLst/>
              <a:ahLst/>
              <a:cxnLst/>
              <a:rect r="r" b="b" t="t" l="l"/>
              <a:pathLst>
                <a:path h="1344760" w="3042735">
                  <a:moveTo>
                    <a:pt x="0" y="0"/>
                  </a:moveTo>
                  <a:lnTo>
                    <a:pt x="3042735" y="0"/>
                  </a:lnTo>
                  <a:lnTo>
                    <a:pt x="3042735" y="1344760"/>
                  </a:lnTo>
                  <a:lnTo>
                    <a:pt x="0" y="1344760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042735" cy="1382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583184" y="2888297"/>
            <a:ext cx="9516705" cy="992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95"/>
              </a:lnSpc>
              <a:spcBef>
                <a:spcPct val="0"/>
              </a:spcBef>
            </a:pPr>
            <a:r>
              <a:rPr lang="en-US" sz="585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People Face Tradeoffs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96755" y="4099711"/>
            <a:ext cx="10494490" cy="2874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07122" indent="-253561" lvl="1">
              <a:lnSpc>
                <a:spcPts val="3288"/>
              </a:lnSpc>
              <a:spcBef>
                <a:spcPct val="0"/>
              </a:spcBef>
              <a:buFont typeface="Arial"/>
              <a:buChar char="•"/>
            </a:pPr>
            <a:r>
              <a:rPr lang="en-US" sz="2348" spc="-46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348" spc="-46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umber Terbatas: Dalam setiap keputusan, kita harus memilih dan, dengan demikian, mengorbankan sesuatu yang lain.</a:t>
            </a:r>
          </a:p>
          <a:p>
            <a:pPr algn="just" marL="507122" indent="-253561" lvl="1">
              <a:lnSpc>
                <a:spcPts val="3288"/>
              </a:lnSpc>
              <a:spcBef>
                <a:spcPct val="0"/>
              </a:spcBef>
              <a:buFont typeface="Arial"/>
              <a:buChar char="•"/>
            </a:pPr>
            <a:r>
              <a:rPr lang="en-US" sz="2348" spc="-46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Biaya Kesempatan: Merupakan nilai dari alternatif terbaik yang kita lewati.</a:t>
            </a:r>
          </a:p>
          <a:p>
            <a:pPr algn="just" marL="507122" indent="-253561" lvl="1">
              <a:lnSpc>
                <a:spcPts val="3288"/>
              </a:lnSpc>
              <a:spcBef>
                <a:spcPct val="0"/>
              </a:spcBef>
              <a:buFont typeface="Arial"/>
              <a:buChar char="•"/>
            </a:pPr>
            <a:r>
              <a:rPr lang="en-US" sz="2348" spc="-46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Efisiensi Ekonomi: Mengelola sumber daya secara efisien untuk</a:t>
            </a:r>
          </a:p>
          <a:p>
            <a:pPr algn="just">
              <a:lnSpc>
                <a:spcPts val="3288"/>
              </a:lnSpc>
              <a:spcBef>
                <a:spcPct val="0"/>
              </a:spcBef>
            </a:pPr>
            <a:r>
              <a:rPr lang="en-US" sz="2348" spc="-46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      memaksimalkan manfaat.</a:t>
            </a:r>
          </a:p>
          <a:p>
            <a:pPr algn="just">
              <a:lnSpc>
                <a:spcPts val="328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39603" y="1122782"/>
            <a:ext cx="7019697" cy="10556306"/>
            <a:chOff x="0" y="0"/>
            <a:chExt cx="660400" cy="9931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993118"/>
            </a:xfrm>
            <a:custGeom>
              <a:avLst/>
              <a:gdLst/>
              <a:ahLst/>
              <a:cxnLst/>
              <a:rect r="r" b="b" t="t" l="l"/>
              <a:pathLst>
                <a:path h="993118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614313" y="1459818"/>
            <a:ext cx="6270276" cy="6270276"/>
            <a:chOff x="0" y="0"/>
            <a:chExt cx="8916670" cy="89166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8903970" cy="8903970"/>
            </a:xfrm>
            <a:custGeom>
              <a:avLst/>
              <a:gdLst/>
              <a:ahLst/>
              <a:cxnLst/>
              <a:rect r="r" b="b" t="t" l="l"/>
              <a:pathLst>
                <a:path h="8903970" w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4940" y="154940"/>
              <a:ext cx="8605520" cy="8605520"/>
            </a:xfrm>
            <a:custGeom>
              <a:avLst/>
              <a:gdLst/>
              <a:ahLst/>
              <a:cxnLst/>
              <a:rect r="r" b="b" t="t" l="l"/>
              <a:pathLst>
                <a:path h="8605520" w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2"/>
              <a:stretch>
                <a:fillRect l="-20671" t="0" r="-20671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548736" y="3094084"/>
            <a:ext cx="8414772" cy="2472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8490" indent="-219245" lvl="1">
              <a:lnSpc>
                <a:spcPts val="2843"/>
              </a:lnSpc>
              <a:spcBef>
                <a:spcPct val="0"/>
              </a:spcBef>
              <a:buFont typeface="Arial"/>
              <a:buChar char="•"/>
            </a:pPr>
            <a:r>
              <a:rPr lang="en-US" sz="2030" spc="-4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B</a:t>
            </a:r>
            <a:r>
              <a:rPr lang="en-US" sz="2030" spc="-40" strike="noStrike" u="non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iaya Kesempatan: Biaya sebenarnya melibatkan tidak hanya uang yang dibayarkan, tetapi juga apa yang hilang.</a:t>
            </a:r>
          </a:p>
          <a:p>
            <a:pPr algn="just" marL="438490" indent="-219245" lvl="1">
              <a:lnSpc>
                <a:spcPts val="2843"/>
              </a:lnSpc>
              <a:spcBef>
                <a:spcPct val="0"/>
              </a:spcBef>
              <a:buFont typeface="Arial"/>
              <a:buChar char="•"/>
            </a:pPr>
            <a:r>
              <a:rPr lang="en-US" sz="2030" spc="-40" strike="noStrike" u="non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Biaya Implisit: Menghitung biaya yang tidak selalu terlihat, seperti waktu dan upaya.</a:t>
            </a:r>
          </a:p>
          <a:p>
            <a:pPr algn="just" marL="438490" indent="-219245" lvl="1">
              <a:lnSpc>
                <a:spcPts val="2843"/>
              </a:lnSpc>
              <a:spcBef>
                <a:spcPct val="0"/>
              </a:spcBef>
              <a:buFont typeface="Arial"/>
              <a:buChar char="•"/>
            </a:pPr>
            <a:r>
              <a:rPr lang="en-US" sz="2030" spc="-40" strike="noStrike" u="non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Pengambilan Keputusan: Dengan memahami biaya, kita dapat membuat keputusan yang lebih baik.</a:t>
            </a:r>
          </a:p>
          <a:p>
            <a:pPr algn="l" marL="0" indent="0" lvl="0">
              <a:lnSpc>
                <a:spcPts val="2843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153663" y="2421316"/>
            <a:ext cx="8182443" cy="396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The Cost of Something is What You Give Up to Get It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55101" y="6462804"/>
            <a:ext cx="8414772" cy="3177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8490" indent="-219245" lvl="1">
              <a:lnSpc>
                <a:spcPts val="2843"/>
              </a:lnSpc>
              <a:spcBef>
                <a:spcPct val="0"/>
              </a:spcBef>
              <a:buFont typeface="Arial"/>
              <a:buChar char="•"/>
            </a:pPr>
            <a:r>
              <a:rPr lang="en-US" sz="2030" spc="-4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Anal</a:t>
            </a:r>
            <a:r>
              <a:rPr lang="en-US" sz="2030" spc="-40" strike="noStrike" u="non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isis Marginal: Keputusan dibuat dengan membandingkan manfaat dan biaya tambahan.</a:t>
            </a:r>
          </a:p>
          <a:p>
            <a:pPr algn="just" marL="438490" indent="-219245" lvl="1">
              <a:lnSpc>
                <a:spcPts val="2843"/>
              </a:lnSpc>
              <a:spcBef>
                <a:spcPct val="0"/>
              </a:spcBef>
              <a:buFont typeface="Arial"/>
              <a:buChar char="•"/>
            </a:pPr>
            <a:r>
              <a:rPr lang="en-US" sz="2030" spc="-40" strike="noStrike" u="non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Manfaat Marginal: Mengukur tambahan kepuasan dari konsumsi satu unit lebih.</a:t>
            </a:r>
          </a:p>
          <a:p>
            <a:pPr algn="just" marL="438490" indent="-219245" lvl="1">
              <a:lnSpc>
                <a:spcPts val="2843"/>
              </a:lnSpc>
              <a:spcBef>
                <a:spcPct val="0"/>
              </a:spcBef>
              <a:buFont typeface="Arial"/>
              <a:buChar char="•"/>
            </a:pPr>
            <a:r>
              <a:rPr lang="en-US" sz="2030" spc="-40" strike="noStrike" u="non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Biaya Marginal: Menghitung tambahan biaya dari konsumsi satu unit lebih.</a:t>
            </a:r>
          </a:p>
          <a:p>
            <a:pPr algn="just" marL="438490" indent="-219245" lvl="1">
              <a:lnSpc>
                <a:spcPts val="2843"/>
              </a:lnSpc>
              <a:spcBef>
                <a:spcPct val="0"/>
              </a:spcBef>
              <a:buFont typeface="Arial"/>
              <a:buChar char="•"/>
            </a:pPr>
            <a:r>
              <a:rPr lang="en-US" sz="2030" spc="-40" strike="noStrike" u="non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Pilihan Optimal: Kita akan terus mengkonsumsi selama</a:t>
            </a:r>
          </a:p>
          <a:p>
            <a:pPr algn="just">
              <a:lnSpc>
                <a:spcPts val="2843"/>
              </a:lnSpc>
              <a:spcBef>
                <a:spcPct val="0"/>
              </a:spcBef>
            </a:pPr>
            <a:r>
              <a:rPr lang="en-US" sz="2030" spc="-40" strike="noStrike" u="non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      manfaat tambahan lebih besar daripada biayanya.</a:t>
            </a:r>
          </a:p>
          <a:p>
            <a:pPr algn="just" marL="0" indent="0" lvl="0">
              <a:lnSpc>
                <a:spcPts val="2843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275224" y="5852678"/>
            <a:ext cx="7021460" cy="425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0"/>
              </a:lnSpc>
              <a:spcBef>
                <a:spcPct val="0"/>
              </a:spcBef>
            </a:pPr>
            <a:r>
              <a:rPr lang="en-US" sz="248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Rational People Think at the Margin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66830" y="0"/>
            <a:ext cx="5021170" cy="10287000"/>
            <a:chOff x="0" y="0"/>
            <a:chExt cx="13224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24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22448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09132" y="1222804"/>
            <a:ext cx="10630249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People Respond to Incentives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595820" y="-1782102"/>
            <a:ext cx="3564204" cy="356420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09132" y="2160898"/>
            <a:ext cx="9006427" cy="1072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43"/>
              </a:lnSpc>
              <a:spcBef>
                <a:spcPct val="0"/>
              </a:spcBef>
            </a:pPr>
            <a:r>
              <a:rPr lang="en-US" sz="2030" spc="-4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Prinsip ini menggarisbawahi bahwa perilaku individu dan kelompok sering dipengaruhi oleh insentif. Insentif adalah sesuatu yang mendorong seseorang untuk bertindak dengan cara tertentu. 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9966307" y="300249"/>
            <a:ext cx="8027935" cy="9598729"/>
            <a:chOff x="0" y="0"/>
            <a:chExt cx="8603361" cy="1028674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2"/>
              <a:stretch>
                <a:fillRect l="-28002" t="0" r="-51461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4700679" y="7074186"/>
            <a:ext cx="5946973" cy="594697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594175" y="8410948"/>
            <a:ext cx="11402164" cy="711357"/>
          </a:xfrm>
          <a:custGeom>
            <a:avLst/>
            <a:gdLst/>
            <a:ahLst/>
            <a:cxnLst/>
            <a:rect r="r" b="b" t="t" l="l"/>
            <a:pathLst>
              <a:path h="711357" w="11402164">
                <a:moveTo>
                  <a:pt x="0" y="0"/>
                </a:moveTo>
                <a:lnTo>
                  <a:pt x="11402164" y="0"/>
                </a:lnTo>
                <a:lnTo>
                  <a:pt x="11402164" y="711358"/>
                </a:lnTo>
                <a:lnTo>
                  <a:pt x="0" y="711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6567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609132" y="5143500"/>
            <a:ext cx="11387207" cy="3298724"/>
            <a:chOff x="0" y="0"/>
            <a:chExt cx="2999100" cy="868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999100" cy="868800"/>
            </a:xfrm>
            <a:custGeom>
              <a:avLst/>
              <a:gdLst/>
              <a:ahLst/>
              <a:cxnLst/>
              <a:rect r="r" b="b" t="t" l="l"/>
              <a:pathLst>
                <a:path h="868800" w="2999100">
                  <a:moveTo>
                    <a:pt x="9518" y="0"/>
                  </a:moveTo>
                  <a:lnTo>
                    <a:pt x="2989581" y="0"/>
                  </a:lnTo>
                  <a:cubicBezTo>
                    <a:pt x="2992106" y="0"/>
                    <a:pt x="2994527" y="1003"/>
                    <a:pt x="2996312" y="2788"/>
                  </a:cubicBezTo>
                  <a:cubicBezTo>
                    <a:pt x="2998097" y="4573"/>
                    <a:pt x="2999100" y="6994"/>
                    <a:pt x="2999100" y="9518"/>
                  </a:cubicBezTo>
                  <a:lnTo>
                    <a:pt x="2999100" y="859282"/>
                  </a:lnTo>
                  <a:cubicBezTo>
                    <a:pt x="2999100" y="861806"/>
                    <a:pt x="2998097" y="864227"/>
                    <a:pt x="2996312" y="866012"/>
                  </a:cubicBezTo>
                  <a:cubicBezTo>
                    <a:pt x="2994527" y="867797"/>
                    <a:pt x="2992106" y="868800"/>
                    <a:pt x="2989581" y="868800"/>
                  </a:cubicBezTo>
                  <a:lnTo>
                    <a:pt x="9518" y="868800"/>
                  </a:lnTo>
                  <a:cubicBezTo>
                    <a:pt x="4261" y="868800"/>
                    <a:pt x="0" y="864538"/>
                    <a:pt x="0" y="859282"/>
                  </a:cubicBezTo>
                  <a:lnTo>
                    <a:pt x="0" y="9518"/>
                  </a:lnTo>
                  <a:cubicBezTo>
                    <a:pt x="0" y="6994"/>
                    <a:pt x="1003" y="4573"/>
                    <a:pt x="2788" y="2788"/>
                  </a:cubicBezTo>
                  <a:cubicBezTo>
                    <a:pt x="4573" y="1003"/>
                    <a:pt x="6994" y="0"/>
                    <a:pt x="9518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999100" cy="906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255593" y="4814991"/>
            <a:ext cx="2772169" cy="685553"/>
            <a:chOff x="0" y="0"/>
            <a:chExt cx="1013291" cy="25058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13291" cy="250585"/>
            </a:xfrm>
            <a:custGeom>
              <a:avLst/>
              <a:gdLst/>
              <a:ahLst/>
              <a:cxnLst/>
              <a:rect r="r" b="b" t="t" l="l"/>
              <a:pathLst>
                <a:path h="250585" w="1013291">
                  <a:moveTo>
                    <a:pt x="125293" y="0"/>
                  </a:moveTo>
                  <a:lnTo>
                    <a:pt x="887999" y="0"/>
                  </a:lnTo>
                  <a:cubicBezTo>
                    <a:pt x="921228" y="0"/>
                    <a:pt x="953097" y="13200"/>
                    <a:pt x="976594" y="36697"/>
                  </a:cubicBezTo>
                  <a:cubicBezTo>
                    <a:pt x="1000091" y="60194"/>
                    <a:pt x="1013291" y="92063"/>
                    <a:pt x="1013291" y="125293"/>
                  </a:cubicBezTo>
                  <a:lnTo>
                    <a:pt x="1013291" y="125293"/>
                  </a:lnTo>
                  <a:cubicBezTo>
                    <a:pt x="1013291" y="158522"/>
                    <a:pt x="1000091" y="190391"/>
                    <a:pt x="976594" y="213888"/>
                  </a:cubicBezTo>
                  <a:cubicBezTo>
                    <a:pt x="953097" y="237385"/>
                    <a:pt x="921228" y="250585"/>
                    <a:pt x="887999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66675"/>
              <a:ext cx="1013291" cy="3172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b="true" sz="248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Incentif Positif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912407" y="4814991"/>
            <a:ext cx="2772169" cy="685553"/>
            <a:chOff x="0" y="0"/>
            <a:chExt cx="1013291" cy="25058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13291" cy="250585"/>
            </a:xfrm>
            <a:custGeom>
              <a:avLst/>
              <a:gdLst/>
              <a:ahLst/>
              <a:cxnLst/>
              <a:rect r="r" b="b" t="t" l="l"/>
              <a:pathLst>
                <a:path h="250585" w="1013291">
                  <a:moveTo>
                    <a:pt x="125293" y="0"/>
                  </a:moveTo>
                  <a:lnTo>
                    <a:pt x="887999" y="0"/>
                  </a:lnTo>
                  <a:cubicBezTo>
                    <a:pt x="921228" y="0"/>
                    <a:pt x="953097" y="13200"/>
                    <a:pt x="976594" y="36697"/>
                  </a:cubicBezTo>
                  <a:cubicBezTo>
                    <a:pt x="1000091" y="60194"/>
                    <a:pt x="1013291" y="92063"/>
                    <a:pt x="1013291" y="125293"/>
                  </a:cubicBezTo>
                  <a:lnTo>
                    <a:pt x="1013291" y="125293"/>
                  </a:lnTo>
                  <a:cubicBezTo>
                    <a:pt x="1013291" y="158522"/>
                    <a:pt x="1000091" y="190391"/>
                    <a:pt x="976594" y="213888"/>
                  </a:cubicBezTo>
                  <a:cubicBezTo>
                    <a:pt x="953097" y="237385"/>
                    <a:pt x="921228" y="250585"/>
                    <a:pt x="887999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66675"/>
              <a:ext cx="1013291" cy="3172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b="true" sz="248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Incentif Negatif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569222" y="4999091"/>
            <a:ext cx="3237717" cy="685553"/>
            <a:chOff x="0" y="0"/>
            <a:chExt cx="1183459" cy="25058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83459" cy="250585"/>
            </a:xfrm>
            <a:custGeom>
              <a:avLst/>
              <a:gdLst/>
              <a:ahLst/>
              <a:cxnLst/>
              <a:rect r="r" b="b" t="t" l="l"/>
              <a:pathLst>
                <a:path h="250585" w="1183459">
                  <a:moveTo>
                    <a:pt x="109994" y="0"/>
                  </a:moveTo>
                  <a:lnTo>
                    <a:pt x="1073466" y="0"/>
                  </a:lnTo>
                  <a:cubicBezTo>
                    <a:pt x="1102638" y="0"/>
                    <a:pt x="1130615" y="11589"/>
                    <a:pt x="1151243" y="32216"/>
                  </a:cubicBezTo>
                  <a:cubicBezTo>
                    <a:pt x="1171871" y="52844"/>
                    <a:pt x="1183459" y="80822"/>
                    <a:pt x="1183459" y="109994"/>
                  </a:cubicBezTo>
                  <a:lnTo>
                    <a:pt x="1183459" y="140592"/>
                  </a:lnTo>
                  <a:cubicBezTo>
                    <a:pt x="1183459" y="169764"/>
                    <a:pt x="1171871" y="197741"/>
                    <a:pt x="1151243" y="218369"/>
                  </a:cubicBezTo>
                  <a:cubicBezTo>
                    <a:pt x="1130615" y="238997"/>
                    <a:pt x="1102638" y="250585"/>
                    <a:pt x="1073466" y="250585"/>
                  </a:cubicBezTo>
                  <a:lnTo>
                    <a:pt x="109994" y="250585"/>
                  </a:lnTo>
                  <a:cubicBezTo>
                    <a:pt x="80822" y="250585"/>
                    <a:pt x="52844" y="238997"/>
                    <a:pt x="32216" y="218369"/>
                  </a:cubicBezTo>
                  <a:cubicBezTo>
                    <a:pt x="11589" y="197741"/>
                    <a:pt x="0" y="169764"/>
                    <a:pt x="0" y="140592"/>
                  </a:cubicBezTo>
                  <a:lnTo>
                    <a:pt x="0" y="109994"/>
                  </a:lnTo>
                  <a:cubicBezTo>
                    <a:pt x="0" y="80822"/>
                    <a:pt x="11589" y="52844"/>
                    <a:pt x="32216" y="32216"/>
                  </a:cubicBezTo>
                  <a:cubicBezTo>
                    <a:pt x="52844" y="11589"/>
                    <a:pt x="80822" y="0"/>
                    <a:pt x="10999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66675"/>
              <a:ext cx="1183459" cy="3172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b="true" sz="248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Perilaku Ekonomi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2310929" y="5643420"/>
            <a:ext cx="2661498" cy="1186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34"/>
              </a:lnSpc>
              <a:spcBef>
                <a:spcPct val="0"/>
              </a:spcBef>
            </a:pPr>
            <a:r>
              <a:rPr lang="en-US" sz="1667" spc="-33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Memberikan motivasi melalui imbalan untuk mendorong perilaku tertentu.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999225" y="5643420"/>
            <a:ext cx="2661498" cy="891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34"/>
              </a:lnSpc>
              <a:spcBef>
                <a:spcPct val="0"/>
              </a:spcBef>
            </a:pPr>
            <a:r>
              <a:rPr lang="en-US" sz="1667" spc="-33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Mendorong penghindaran perilaku dengan penalti.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857331" y="5753081"/>
            <a:ext cx="2661498" cy="1481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34"/>
              </a:lnSpc>
              <a:spcBef>
                <a:spcPct val="0"/>
              </a:spcBef>
            </a:pPr>
            <a:r>
              <a:rPr lang="en-US" sz="1667" spc="-33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Memahami insentif membantu kita memprediksi reaksi individu terhadap perubahan.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02273" y="-8767"/>
            <a:ext cx="4907787" cy="10295767"/>
          </a:xfrm>
          <a:custGeom>
            <a:avLst/>
            <a:gdLst/>
            <a:ahLst/>
            <a:cxnLst/>
            <a:rect r="r" b="b" t="t" l="l"/>
            <a:pathLst>
              <a:path h="10295767" w="4907787">
                <a:moveTo>
                  <a:pt x="0" y="0"/>
                </a:moveTo>
                <a:lnTo>
                  <a:pt x="4907787" y="0"/>
                </a:lnTo>
                <a:lnTo>
                  <a:pt x="4907787" y="10295767"/>
                </a:lnTo>
                <a:lnTo>
                  <a:pt x="0" y="102957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84" t="0" r="-1988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852968"/>
            <a:ext cx="14586028" cy="5088907"/>
            <a:chOff x="0" y="0"/>
            <a:chExt cx="3841588" cy="13402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41588" cy="1340288"/>
            </a:xfrm>
            <a:custGeom>
              <a:avLst/>
              <a:gdLst/>
              <a:ahLst/>
              <a:cxnLst/>
              <a:rect r="r" b="b" t="t" l="l"/>
              <a:pathLst>
                <a:path h="1340288" w="3841588">
                  <a:moveTo>
                    <a:pt x="9023" y="0"/>
                  </a:moveTo>
                  <a:lnTo>
                    <a:pt x="3832565" y="0"/>
                  </a:lnTo>
                  <a:cubicBezTo>
                    <a:pt x="3837548" y="0"/>
                    <a:pt x="3841588" y="4040"/>
                    <a:pt x="3841588" y="9023"/>
                  </a:cubicBezTo>
                  <a:lnTo>
                    <a:pt x="3841588" y="1331265"/>
                  </a:lnTo>
                  <a:cubicBezTo>
                    <a:pt x="3841588" y="1336248"/>
                    <a:pt x="3837548" y="1340288"/>
                    <a:pt x="3832565" y="1340288"/>
                  </a:cubicBezTo>
                  <a:lnTo>
                    <a:pt x="9023" y="1340288"/>
                  </a:lnTo>
                  <a:cubicBezTo>
                    <a:pt x="4040" y="1340288"/>
                    <a:pt x="0" y="1336248"/>
                    <a:pt x="0" y="1331265"/>
                  </a:cubicBezTo>
                  <a:lnTo>
                    <a:pt x="0" y="9023"/>
                  </a:lnTo>
                  <a:cubicBezTo>
                    <a:pt x="0" y="4040"/>
                    <a:pt x="4040" y="0"/>
                    <a:pt x="9023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841588" cy="1378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85579" y="1352471"/>
            <a:ext cx="14545018" cy="1490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27"/>
              </a:lnSpc>
            </a:pPr>
            <a:r>
              <a:rPr lang="en-US" sz="4305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Trade Can Make</a:t>
            </a:r>
          </a:p>
          <a:p>
            <a:pPr algn="l">
              <a:lnSpc>
                <a:spcPts val="6027"/>
              </a:lnSpc>
              <a:spcBef>
                <a:spcPct val="0"/>
              </a:spcBef>
            </a:pPr>
            <a:r>
              <a:rPr lang="en-US" sz="4305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Everyone Better Off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7844851" y="4286548"/>
            <a:ext cx="1232553" cy="1232553"/>
          </a:xfrm>
          <a:custGeom>
            <a:avLst/>
            <a:gdLst/>
            <a:ahLst/>
            <a:cxnLst/>
            <a:rect r="r" b="b" t="t" l="l"/>
            <a:pathLst>
              <a:path h="1232553" w="1232553">
                <a:moveTo>
                  <a:pt x="0" y="0"/>
                </a:moveTo>
                <a:lnTo>
                  <a:pt x="1232553" y="0"/>
                </a:lnTo>
                <a:lnTo>
                  <a:pt x="1232553" y="1232553"/>
                </a:lnTo>
                <a:lnTo>
                  <a:pt x="0" y="12325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3005199" y="4181637"/>
            <a:ext cx="1077227" cy="1247315"/>
          </a:xfrm>
          <a:custGeom>
            <a:avLst/>
            <a:gdLst/>
            <a:ahLst/>
            <a:cxnLst/>
            <a:rect r="r" b="b" t="t" l="l"/>
            <a:pathLst>
              <a:path h="1247315" w="1077227">
                <a:moveTo>
                  <a:pt x="0" y="0"/>
                </a:moveTo>
                <a:lnTo>
                  <a:pt x="1077227" y="0"/>
                </a:lnTo>
                <a:lnTo>
                  <a:pt x="1077227" y="1247315"/>
                </a:lnTo>
                <a:lnTo>
                  <a:pt x="0" y="12473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2334954" y="4376697"/>
            <a:ext cx="1361742" cy="1052255"/>
          </a:xfrm>
          <a:custGeom>
            <a:avLst/>
            <a:gdLst/>
            <a:ahLst/>
            <a:cxnLst/>
            <a:rect r="r" b="b" t="t" l="l"/>
            <a:pathLst>
              <a:path h="1052255" w="1361742">
                <a:moveTo>
                  <a:pt x="0" y="0"/>
                </a:moveTo>
                <a:lnTo>
                  <a:pt x="1361742" y="0"/>
                </a:lnTo>
                <a:lnTo>
                  <a:pt x="1361742" y="1052255"/>
                </a:lnTo>
                <a:lnTo>
                  <a:pt x="0" y="10522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0" id="10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462920" y="6384261"/>
            <a:ext cx="4161784" cy="689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1973" spc="-3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Memproduksi barang yang paling efisien.</a:t>
            </a:r>
          </a:p>
        </p:txBody>
      </p:sp>
      <p:sp>
        <p:nvSpPr>
          <p:cNvPr name="AutoShape 14" id="14"/>
          <p:cNvSpPr/>
          <p:nvPr/>
        </p:nvSpPr>
        <p:spPr>
          <a:xfrm>
            <a:off x="5938890" y="4181637"/>
            <a:ext cx="0" cy="441034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2369568" y="5756734"/>
            <a:ext cx="2348490" cy="465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Spesialisasi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299437" y="6409167"/>
            <a:ext cx="4161784" cy="1372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1973" spc="-3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Kedua belah pihak dapat saling menguntungkan meskipun satu pihak lebih baik dalam semua aspek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633897" y="5731487"/>
            <a:ext cx="5492865" cy="465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Keunggulan Komparatif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957083" y="6409167"/>
            <a:ext cx="4161784" cy="689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1973" spc="-3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Perdagangan memberikan akses ke lebih banyak pilihan barang.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602538" y="5756734"/>
            <a:ext cx="5129191" cy="465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Variasi yang Ditingkatkan</a:t>
            </a:r>
          </a:p>
        </p:txBody>
      </p:sp>
      <p:sp>
        <p:nvSpPr>
          <p:cNvPr name="AutoShape 20" id="20"/>
          <p:cNvSpPr/>
          <p:nvPr/>
        </p:nvSpPr>
        <p:spPr>
          <a:xfrm>
            <a:off x="10706179" y="4181637"/>
            <a:ext cx="0" cy="441034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656283" y="-2445901"/>
            <a:ext cx="15178802" cy="151788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007842" y="-1797460"/>
            <a:ext cx="13881919" cy="138819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2863325"/>
            <a:ext cx="6033363" cy="3295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53"/>
              </a:lnSpc>
              <a:spcBef>
                <a:spcPct val="0"/>
              </a:spcBef>
            </a:pPr>
            <a:r>
              <a:rPr lang="en-US" sz="468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Markets are Usually a Good Way to Organize Economic Activity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618101" y="1767991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10162447" y="1825672"/>
            <a:ext cx="5768345" cy="631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Mekanisme Pasar: Harga memberikan sinyal tentang cara mengalokasikan sumber daya.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63159" y="2041203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01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144000" y="3541391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10688346" y="3599072"/>
            <a:ext cx="5768345" cy="631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Motif Pribadi: Produsen dan konsumen beroperasi dengan tujuan untuk memaksimalkan hasil.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89058" y="3814603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02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9144000" y="5318072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10688346" y="5375752"/>
            <a:ext cx="5768345" cy="631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Persaingan: Meningkatkan kualitas produk dan menurunkan harga.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89058" y="5591284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03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8618101" y="7094753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10162447" y="7152433"/>
            <a:ext cx="5768345" cy="631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Inovasi: Upaya untuk mendapatkan keuntungan memicu kemajuan dan efisiensi.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763159" y="7367965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04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7905455" y="2656032"/>
            <a:ext cx="373607" cy="37360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315313" y="4180490"/>
            <a:ext cx="373607" cy="373607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944228" y="7402839"/>
            <a:ext cx="373607" cy="373607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8309460" y="5760481"/>
            <a:ext cx="373607" cy="373607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7242" y="242294"/>
            <a:ext cx="17793515" cy="9802411"/>
            <a:chOff x="0" y="0"/>
            <a:chExt cx="4982580" cy="27448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2580" cy="2744893"/>
            </a:xfrm>
            <a:custGeom>
              <a:avLst/>
              <a:gdLst/>
              <a:ahLst/>
              <a:cxnLst/>
              <a:rect r="r" b="b" t="t" l="l"/>
              <a:pathLst>
                <a:path h="2744893" w="4982580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297323" y="8211194"/>
            <a:ext cx="4154377" cy="582587"/>
          </a:xfrm>
          <a:custGeom>
            <a:avLst/>
            <a:gdLst/>
            <a:ahLst/>
            <a:cxnLst/>
            <a:rect r="r" b="b" t="t" l="l"/>
            <a:pathLst>
              <a:path h="582587" w="415437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35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272544" y="2466355"/>
            <a:ext cx="4203375" cy="5973865"/>
            <a:chOff x="0" y="0"/>
            <a:chExt cx="1416547" cy="20132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16547" cy="2013207"/>
            </a:xfrm>
            <a:custGeom>
              <a:avLst/>
              <a:gdLst/>
              <a:ahLst/>
              <a:cxnLst/>
              <a:rect r="r" b="b" t="t" l="l"/>
              <a:pathLst>
                <a:path h="2013207" w="141654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2297323" y="5227111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3489973" y="2753413"/>
            <a:ext cx="1769077" cy="1769077"/>
          </a:xfrm>
          <a:custGeom>
            <a:avLst/>
            <a:gdLst/>
            <a:ahLst/>
            <a:cxnLst/>
            <a:rect r="r" b="b" t="t" l="l"/>
            <a:pathLst>
              <a:path h="1769077" w="1769077">
                <a:moveTo>
                  <a:pt x="0" y="0"/>
                </a:moveTo>
                <a:lnTo>
                  <a:pt x="1769077" y="0"/>
                </a:lnTo>
                <a:lnTo>
                  <a:pt x="1769077" y="1769077"/>
                </a:lnTo>
                <a:lnTo>
                  <a:pt x="0" y="1769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2297323" y="7190257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7066494" y="8211194"/>
            <a:ext cx="4154377" cy="582587"/>
          </a:xfrm>
          <a:custGeom>
            <a:avLst/>
            <a:gdLst/>
            <a:ahLst/>
            <a:cxnLst/>
            <a:rect r="r" b="b" t="t" l="l"/>
            <a:pathLst>
              <a:path h="582587" w="415437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35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7041715" y="2466355"/>
            <a:ext cx="4203375" cy="5973865"/>
            <a:chOff x="0" y="0"/>
            <a:chExt cx="1416547" cy="201320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16547" cy="2013207"/>
            </a:xfrm>
            <a:custGeom>
              <a:avLst/>
              <a:gdLst/>
              <a:ahLst/>
              <a:cxnLst/>
              <a:rect r="r" b="b" t="t" l="l"/>
              <a:pathLst>
                <a:path h="2013207" w="141654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6" id="16"/>
          <p:cNvSpPr/>
          <p:nvPr/>
        </p:nvSpPr>
        <p:spPr>
          <a:xfrm>
            <a:off x="7066494" y="5227111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7066494" y="7190257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1836861" y="8211194"/>
            <a:ext cx="4154377" cy="582587"/>
          </a:xfrm>
          <a:custGeom>
            <a:avLst/>
            <a:gdLst/>
            <a:ahLst/>
            <a:cxnLst/>
            <a:rect r="r" b="b" t="t" l="l"/>
            <a:pathLst>
              <a:path h="582587" w="415437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35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1812082" y="2466355"/>
            <a:ext cx="4203375" cy="5973865"/>
            <a:chOff x="0" y="0"/>
            <a:chExt cx="1416547" cy="201320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16547" cy="2013207"/>
            </a:xfrm>
            <a:custGeom>
              <a:avLst/>
              <a:gdLst/>
              <a:ahLst/>
              <a:cxnLst/>
              <a:rect r="r" b="b" t="t" l="l"/>
              <a:pathLst>
                <a:path h="2013207" w="141654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2" id="22"/>
          <p:cNvSpPr/>
          <p:nvPr/>
        </p:nvSpPr>
        <p:spPr>
          <a:xfrm>
            <a:off x="11836861" y="5227111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11836861" y="7190257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4" id="24"/>
          <p:cNvSpPr txBox="true"/>
          <p:nvPr/>
        </p:nvSpPr>
        <p:spPr>
          <a:xfrm rot="0">
            <a:off x="3709397" y="694707"/>
            <a:ext cx="12057721" cy="1571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Governments Can Sometimes Improve Market Outcomes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584630" y="5394975"/>
            <a:ext cx="3579202" cy="665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4"/>
              </a:lnSpc>
            </a:pPr>
            <a:r>
              <a:rPr lang="en-US" sz="1910" spc="-3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Pemerintah melindungi hak milik dan kontrak.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584630" y="4608025"/>
            <a:ext cx="3490991" cy="439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b="true" sz="243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Hak Milik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353801" y="5394975"/>
            <a:ext cx="3579202" cy="999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4"/>
              </a:lnSpc>
            </a:pPr>
            <a:r>
              <a:rPr lang="en-US" sz="1910" spc="-3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Intervensi untuk memperbaiki situasi di mana pasar tidak bekerja dengan baik.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353801" y="4608025"/>
            <a:ext cx="3490991" cy="439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b="true" sz="243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Kegagalan Pasar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124168" y="5394975"/>
            <a:ext cx="3579202" cy="1332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4"/>
              </a:lnSpc>
            </a:pPr>
            <a:r>
              <a:rPr lang="en-US" sz="1910" spc="-3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Menggunakan kebijakan untuk mendistribusikan sumber daya secara lebih adil.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712701" y="4673178"/>
            <a:ext cx="4402697" cy="439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b="true" sz="243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Redistribusi Pendapatan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2981503" y="2753413"/>
            <a:ext cx="1768296" cy="1768296"/>
          </a:xfrm>
          <a:custGeom>
            <a:avLst/>
            <a:gdLst/>
            <a:ahLst/>
            <a:cxnLst/>
            <a:rect r="r" b="b" t="t" l="l"/>
            <a:pathLst>
              <a:path h="1768296" w="1768296">
                <a:moveTo>
                  <a:pt x="0" y="0"/>
                </a:moveTo>
                <a:lnTo>
                  <a:pt x="1768296" y="0"/>
                </a:lnTo>
                <a:lnTo>
                  <a:pt x="1768296" y="1768296"/>
                </a:lnTo>
                <a:lnTo>
                  <a:pt x="0" y="17682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2" id="32"/>
          <p:cNvSpPr/>
          <p:nvPr/>
        </p:nvSpPr>
        <p:spPr>
          <a:xfrm flipH="false" flipV="false" rot="0">
            <a:off x="8259254" y="2753413"/>
            <a:ext cx="1768296" cy="1768296"/>
          </a:xfrm>
          <a:custGeom>
            <a:avLst/>
            <a:gdLst/>
            <a:ahLst/>
            <a:cxnLst/>
            <a:rect r="r" b="b" t="t" l="l"/>
            <a:pathLst>
              <a:path h="1768296" w="1768296">
                <a:moveTo>
                  <a:pt x="0" y="0"/>
                </a:moveTo>
                <a:lnTo>
                  <a:pt x="1768296" y="0"/>
                </a:lnTo>
                <a:lnTo>
                  <a:pt x="1768296" y="1768296"/>
                </a:lnTo>
                <a:lnTo>
                  <a:pt x="0" y="17682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3127" y="910799"/>
            <a:ext cx="10171955" cy="1223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1"/>
              </a:lnSpc>
            </a:pPr>
            <a:r>
              <a:rPr lang="en-US" sz="3565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THE STANDARD OF LIVING DEPENDS ON </a:t>
            </a:r>
          </a:p>
          <a:p>
            <a:pPr algn="l" marL="0" indent="0" lvl="0">
              <a:lnSpc>
                <a:spcPts val="4991"/>
              </a:lnSpc>
              <a:spcBef>
                <a:spcPct val="0"/>
              </a:spcBef>
            </a:pPr>
            <a:r>
              <a:rPr lang="en-US" sz="3565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 COUNTRY'S PRODUCTION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398912" y="967949"/>
            <a:ext cx="5889088" cy="8229600"/>
          </a:xfrm>
          <a:custGeom>
            <a:avLst/>
            <a:gdLst/>
            <a:ahLst/>
            <a:cxnLst/>
            <a:rect r="r" b="b" t="t" l="l"/>
            <a:pathLst>
              <a:path h="8229600" w="5889088">
                <a:moveTo>
                  <a:pt x="0" y="0"/>
                </a:moveTo>
                <a:lnTo>
                  <a:pt x="5889088" y="0"/>
                </a:lnTo>
                <a:lnTo>
                  <a:pt x="58890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03" r="0" b="-3703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398912" y="0"/>
            <a:ext cx="5889088" cy="756959"/>
            <a:chOff x="0" y="0"/>
            <a:chExt cx="1551036" cy="19936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398912" y="9530041"/>
            <a:ext cx="5889088" cy="756959"/>
            <a:chOff x="0" y="0"/>
            <a:chExt cx="1551036" cy="1993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4925441" y="3609788"/>
            <a:ext cx="9392643" cy="9529477"/>
          </a:xfrm>
          <a:custGeom>
            <a:avLst/>
            <a:gdLst/>
            <a:ahLst/>
            <a:cxnLst/>
            <a:rect r="r" b="b" t="t" l="l"/>
            <a:pathLst>
              <a:path h="9529477" w="9392643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21308" y="2491223"/>
            <a:ext cx="10171955" cy="4621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89128" indent="-244564" lvl="1">
              <a:lnSpc>
                <a:spcPts val="3171"/>
              </a:lnSpc>
              <a:buFont typeface="Arial"/>
              <a:buChar char="•"/>
            </a:pPr>
            <a:r>
              <a:rPr lang="en-US" sz="226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Produktivitas: Kinerja ekonomi diukur dari output per pekerja.</a:t>
            </a:r>
          </a:p>
          <a:p>
            <a:pPr algn="just">
              <a:lnSpc>
                <a:spcPts val="3171"/>
              </a:lnSpc>
            </a:pPr>
          </a:p>
          <a:p>
            <a:pPr algn="just" marL="489128" indent="-244564" lvl="1">
              <a:lnSpc>
                <a:spcPts val="3171"/>
              </a:lnSpc>
              <a:buFont typeface="Arial"/>
              <a:buChar char="•"/>
            </a:pPr>
            <a:r>
              <a:rPr lang="en-US" sz="226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Investasi Modal: Investasi dalam alat dan pendidikan</a:t>
            </a:r>
          </a:p>
          <a:p>
            <a:pPr algn="just">
              <a:lnSpc>
                <a:spcPts val="3171"/>
              </a:lnSpc>
            </a:pPr>
            <a:r>
              <a:rPr lang="en-US" sz="226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      </a:t>
            </a:r>
            <a:r>
              <a:rPr lang="en-US" sz="226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meningkatkan produktivitas.</a:t>
            </a:r>
          </a:p>
          <a:p>
            <a:pPr algn="just">
              <a:lnSpc>
                <a:spcPts val="3171"/>
              </a:lnSpc>
            </a:pPr>
          </a:p>
          <a:p>
            <a:pPr algn="just" marL="489128" indent="-244564" lvl="1">
              <a:lnSpc>
                <a:spcPts val="3171"/>
              </a:lnSpc>
              <a:buFont typeface="Arial"/>
              <a:buChar char="•"/>
            </a:pPr>
            <a:r>
              <a:rPr lang="en-US" sz="226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Kemajuan Teknologi: Inovasi mendorong pertumbuhan</a:t>
            </a:r>
          </a:p>
          <a:p>
            <a:pPr algn="just">
              <a:lnSpc>
                <a:spcPts val="3171"/>
              </a:lnSpc>
            </a:pPr>
            <a:r>
              <a:rPr lang="en-US" sz="226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     </a:t>
            </a:r>
            <a:r>
              <a:rPr lang="en-US" sz="226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produktivitas dan standar hidup.</a:t>
            </a:r>
          </a:p>
          <a:p>
            <a:pPr algn="just">
              <a:lnSpc>
                <a:spcPts val="3171"/>
              </a:lnSpc>
            </a:pPr>
          </a:p>
          <a:p>
            <a:pPr algn="just" marL="489128" indent="-244564" lvl="1">
              <a:lnSpc>
                <a:spcPts val="3171"/>
              </a:lnSpc>
              <a:buFont typeface="Arial"/>
              <a:buChar char="•"/>
            </a:pPr>
            <a:r>
              <a:rPr lang="en-US" sz="226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Pertumbuhan Ekonomi: Bergantung pada peningkatan output dan efisiensi.</a:t>
            </a:r>
          </a:p>
          <a:p>
            <a:pPr algn="l" marL="0" indent="0" lvl="0">
              <a:lnSpc>
                <a:spcPts val="499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DAGUxH3AW1g</dc:identifier>
  <dcterms:modified xsi:type="dcterms:W3CDTF">2011-08-01T06:04:30Z</dcterms:modified>
  <cp:revision>1</cp:revision>
  <dc:title>PUTRI RIFKI REISA_23240010</dc:title>
</cp:coreProperties>
</file>